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1" r:id="rId2"/>
    <p:sldId id="303" r:id="rId3"/>
    <p:sldId id="304" r:id="rId4"/>
    <p:sldId id="305" r:id="rId5"/>
    <p:sldId id="306" r:id="rId6"/>
    <p:sldId id="307" r:id="rId7"/>
    <p:sldId id="308" r:id="rId8"/>
    <p:sldId id="309" r:id="rId9"/>
    <p:sldId id="310" r:id="rId10"/>
    <p:sldId id="317" r:id="rId11"/>
    <p:sldId id="311" r:id="rId12"/>
    <p:sldId id="318" r:id="rId13"/>
    <p:sldId id="322" r:id="rId14"/>
    <p:sldId id="268" r:id="rId15"/>
    <p:sldId id="269" r:id="rId16"/>
    <p:sldId id="323" r:id="rId17"/>
    <p:sldId id="271" r:id="rId18"/>
    <p:sldId id="272" r:id="rId19"/>
    <p:sldId id="324" r:id="rId20"/>
    <p:sldId id="276" r:id="rId21"/>
    <p:sldId id="277" r:id="rId22"/>
    <p:sldId id="278" r:id="rId23"/>
    <p:sldId id="279" r:id="rId24"/>
    <p:sldId id="280" r:id="rId25"/>
    <p:sldId id="325" r:id="rId26"/>
    <p:sldId id="282" r:id="rId27"/>
    <p:sldId id="283" r:id="rId28"/>
    <p:sldId id="284" r:id="rId29"/>
    <p:sldId id="314" r:id="rId30"/>
    <p:sldId id="300" r:id="rId31"/>
  </p:sldIdLst>
  <p:sldSz cx="10909300" cy="7777163"/>
  <p:notesSz cx="6797675" cy="9926638"/>
  <p:defaultTextStyle>
    <a:defPPr>
      <a:defRPr lang="ko-KR"/>
    </a:defPPr>
    <a:lvl1pPr marL="0" algn="l" defTabSz="1019190" rtl="0" eaLnBrk="1" latinLnBrk="1" hangingPunct="1">
      <a:defRPr sz="2000" kern="1200">
        <a:solidFill>
          <a:schemeClr val="tx1"/>
        </a:solidFill>
        <a:latin typeface="+mn-lt"/>
        <a:ea typeface="+mn-ea"/>
        <a:cs typeface="+mn-cs"/>
      </a:defRPr>
    </a:lvl1pPr>
    <a:lvl2pPr marL="509595" algn="l" defTabSz="1019190" rtl="0" eaLnBrk="1" latinLnBrk="1" hangingPunct="1">
      <a:defRPr sz="2000" kern="1200">
        <a:solidFill>
          <a:schemeClr val="tx1"/>
        </a:solidFill>
        <a:latin typeface="+mn-lt"/>
        <a:ea typeface="+mn-ea"/>
        <a:cs typeface="+mn-cs"/>
      </a:defRPr>
    </a:lvl2pPr>
    <a:lvl3pPr marL="1019190" algn="l" defTabSz="1019190" rtl="0" eaLnBrk="1" latinLnBrk="1" hangingPunct="1">
      <a:defRPr sz="2000" kern="1200">
        <a:solidFill>
          <a:schemeClr val="tx1"/>
        </a:solidFill>
        <a:latin typeface="+mn-lt"/>
        <a:ea typeface="+mn-ea"/>
        <a:cs typeface="+mn-cs"/>
      </a:defRPr>
    </a:lvl3pPr>
    <a:lvl4pPr marL="1528785" algn="l" defTabSz="1019190" rtl="0" eaLnBrk="1" latinLnBrk="1" hangingPunct="1">
      <a:defRPr sz="2000" kern="1200">
        <a:solidFill>
          <a:schemeClr val="tx1"/>
        </a:solidFill>
        <a:latin typeface="+mn-lt"/>
        <a:ea typeface="+mn-ea"/>
        <a:cs typeface="+mn-cs"/>
      </a:defRPr>
    </a:lvl4pPr>
    <a:lvl5pPr marL="2038380" algn="l" defTabSz="1019190" rtl="0" eaLnBrk="1" latinLnBrk="1" hangingPunct="1">
      <a:defRPr sz="2000" kern="1200">
        <a:solidFill>
          <a:schemeClr val="tx1"/>
        </a:solidFill>
        <a:latin typeface="+mn-lt"/>
        <a:ea typeface="+mn-ea"/>
        <a:cs typeface="+mn-cs"/>
      </a:defRPr>
    </a:lvl5pPr>
    <a:lvl6pPr marL="2547976" algn="l" defTabSz="1019190" rtl="0" eaLnBrk="1" latinLnBrk="1" hangingPunct="1">
      <a:defRPr sz="2000" kern="1200">
        <a:solidFill>
          <a:schemeClr val="tx1"/>
        </a:solidFill>
        <a:latin typeface="+mn-lt"/>
        <a:ea typeface="+mn-ea"/>
        <a:cs typeface="+mn-cs"/>
      </a:defRPr>
    </a:lvl6pPr>
    <a:lvl7pPr marL="3057571" algn="l" defTabSz="1019190" rtl="0" eaLnBrk="1" latinLnBrk="1" hangingPunct="1">
      <a:defRPr sz="2000" kern="1200">
        <a:solidFill>
          <a:schemeClr val="tx1"/>
        </a:solidFill>
        <a:latin typeface="+mn-lt"/>
        <a:ea typeface="+mn-ea"/>
        <a:cs typeface="+mn-cs"/>
      </a:defRPr>
    </a:lvl7pPr>
    <a:lvl8pPr marL="3567166" algn="l" defTabSz="1019190" rtl="0" eaLnBrk="1" latinLnBrk="1" hangingPunct="1">
      <a:defRPr sz="2000" kern="1200">
        <a:solidFill>
          <a:schemeClr val="tx1"/>
        </a:solidFill>
        <a:latin typeface="+mn-lt"/>
        <a:ea typeface="+mn-ea"/>
        <a:cs typeface="+mn-cs"/>
      </a:defRPr>
    </a:lvl8pPr>
    <a:lvl9pPr marL="4076761" algn="l" defTabSz="1019190" rtl="0" eaLnBrk="1" latinLnBrk="1"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50">
          <p15:clr>
            <a:srgbClr val="A4A3A4"/>
          </p15:clr>
        </p15:guide>
        <p15:guide id="2" pos="34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64A2"/>
    <a:srgbClr val="9BBB59"/>
    <a:srgbClr val="4BACC6"/>
    <a:srgbClr val="0000FF"/>
    <a:srgbClr val="249C66"/>
    <a:srgbClr val="7C17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밝은 스타일 2 - 강조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테마 스타일 1 - 강조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A111915-BE36-4E01-A7E5-04B1672EAD32}" styleName="밝은 스타일 2 - 강조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밝은 스타일 2 - 강조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보통 스타일 2 - 강조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보통 스타일 2 - 강조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보통 스타일 2 - 강조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2DE63D5-997A-4646-A377-4702673A728D}" styleName="밝은 스타일 2 - 강조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2857" autoAdjust="0"/>
  </p:normalViewPr>
  <p:slideViewPr>
    <p:cSldViewPr>
      <p:cViewPr varScale="1">
        <p:scale>
          <a:sx n="96" d="100"/>
          <a:sy n="96" d="100"/>
        </p:scale>
        <p:origin x="1566" y="84"/>
      </p:cViewPr>
      <p:guideLst>
        <p:guide orient="horz" pos="2450"/>
        <p:guide pos="3436"/>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8902F5D-063E-4441-9C31-4C04F5B09B94}" type="datetimeFigureOut">
              <a:rPr lang="ko-KR" altLang="en-US" smtClean="0"/>
              <a:t>2017-03-22</a:t>
            </a:fld>
            <a:endParaRPr lang="ko-KR" altLang="en-US"/>
          </a:p>
        </p:txBody>
      </p:sp>
      <p:sp>
        <p:nvSpPr>
          <p:cNvPr id="4" name="슬라이드 이미지 개체 틀 3"/>
          <p:cNvSpPr>
            <a:spLocks noGrp="1" noRot="1" noChangeAspect="1"/>
          </p:cNvSpPr>
          <p:nvPr>
            <p:ph type="sldImg" idx="2"/>
          </p:nvPr>
        </p:nvSpPr>
        <p:spPr>
          <a:xfrm>
            <a:off x="787400" y="744538"/>
            <a:ext cx="5222875" cy="3722687"/>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3D3CD96E-24C7-43EE-9E80-4D281A310E15}" type="slidenum">
              <a:rPr lang="ko-KR" altLang="en-US" smtClean="0"/>
              <a:t>‹#›</a:t>
            </a:fld>
            <a:endParaRPr lang="ko-KR" altLang="en-US"/>
          </a:p>
        </p:txBody>
      </p:sp>
    </p:spTree>
    <p:extLst>
      <p:ext uri="{BB962C8B-B14F-4D97-AF65-F5344CB8AC3E}">
        <p14:creationId xmlns:p14="http://schemas.microsoft.com/office/powerpoint/2010/main" val="447508981"/>
      </p:ext>
    </p:extLst>
  </p:cSld>
  <p:clrMap bg1="lt1" tx1="dk1" bg2="lt2" tx2="dk2" accent1="accent1" accent2="accent2" accent3="accent3" accent4="accent4" accent5="accent5" accent6="accent6" hlink="hlink" folHlink="folHlink"/>
  <p:notesStyle>
    <a:lvl1pPr marL="0" algn="l" defTabSz="1019190" rtl="0" eaLnBrk="1" latinLnBrk="1" hangingPunct="1">
      <a:defRPr sz="1300" kern="1200">
        <a:solidFill>
          <a:schemeClr val="tx1"/>
        </a:solidFill>
        <a:latin typeface="+mn-lt"/>
        <a:ea typeface="+mn-ea"/>
        <a:cs typeface="+mn-cs"/>
      </a:defRPr>
    </a:lvl1pPr>
    <a:lvl2pPr marL="509595" algn="l" defTabSz="1019190" rtl="0" eaLnBrk="1" latinLnBrk="1" hangingPunct="1">
      <a:defRPr sz="1300" kern="1200">
        <a:solidFill>
          <a:schemeClr val="tx1"/>
        </a:solidFill>
        <a:latin typeface="+mn-lt"/>
        <a:ea typeface="+mn-ea"/>
        <a:cs typeface="+mn-cs"/>
      </a:defRPr>
    </a:lvl2pPr>
    <a:lvl3pPr marL="1019190" algn="l" defTabSz="1019190" rtl="0" eaLnBrk="1" latinLnBrk="1" hangingPunct="1">
      <a:defRPr sz="1300" kern="1200">
        <a:solidFill>
          <a:schemeClr val="tx1"/>
        </a:solidFill>
        <a:latin typeface="+mn-lt"/>
        <a:ea typeface="+mn-ea"/>
        <a:cs typeface="+mn-cs"/>
      </a:defRPr>
    </a:lvl3pPr>
    <a:lvl4pPr marL="1528785" algn="l" defTabSz="1019190" rtl="0" eaLnBrk="1" latinLnBrk="1" hangingPunct="1">
      <a:defRPr sz="1300" kern="1200">
        <a:solidFill>
          <a:schemeClr val="tx1"/>
        </a:solidFill>
        <a:latin typeface="+mn-lt"/>
        <a:ea typeface="+mn-ea"/>
        <a:cs typeface="+mn-cs"/>
      </a:defRPr>
    </a:lvl4pPr>
    <a:lvl5pPr marL="2038380" algn="l" defTabSz="1019190" rtl="0" eaLnBrk="1" latinLnBrk="1" hangingPunct="1">
      <a:defRPr sz="1300" kern="1200">
        <a:solidFill>
          <a:schemeClr val="tx1"/>
        </a:solidFill>
        <a:latin typeface="+mn-lt"/>
        <a:ea typeface="+mn-ea"/>
        <a:cs typeface="+mn-cs"/>
      </a:defRPr>
    </a:lvl5pPr>
    <a:lvl6pPr marL="2547976" algn="l" defTabSz="1019190" rtl="0" eaLnBrk="1" latinLnBrk="1" hangingPunct="1">
      <a:defRPr sz="1300" kern="1200">
        <a:solidFill>
          <a:schemeClr val="tx1"/>
        </a:solidFill>
        <a:latin typeface="+mn-lt"/>
        <a:ea typeface="+mn-ea"/>
        <a:cs typeface="+mn-cs"/>
      </a:defRPr>
    </a:lvl6pPr>
    <a:lvl7pPr marL="3057571" algn="l" defTabSz="1019190" rtl="0" eaLnBrk="1" latinLnBrk="1" hangingPunct="1">
      <a:defRPr sz="1300" kern="1200">
        <a:solidFill>
          <a:schemeClr val="tx1"/>
        </a:solidFill>
        <a:latin typeface="+mn-lt"/>
        <a:ea typeface="+mn-ea"/>
        <a:cs typeface="+mn-cs"/>
      </a:defRPr>
    </a:lvl7pPr>
    <a:lvl8pPr marL="3567166" algn="l" defTabSz="1019190" rtl="0" eaLnBrk="1" latinLnBrk="1" hangingPunct="1">
      <a:defRPr sz="1300" kern="1200">
        <a:solidFill>
          <a:schemeClr val="tx1"/>
        </a:solidFill>
        <a:latin typeface="+mn-lt"/>
        <a:ea typeface="+mn-ea"/>
        <a:cs typeface="+mn-cs"/>
      </a:defRPr>
    </a:lvl8pPr>
    <a:lvl9pPr marL="4076761" algn="l" defTabSz="1019190" rtl="0" eaLnBrk="1" latinLnBrk="1"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787400" y="744538"/>
            <a:ext cx="5222875" cy="3722687"/>
          </a:xfrm>
        </p:spPr>
      </p:sp>
      <p:sp>
        <p:nvSpPr>
          <p:cNvPr id="3" name="슬라이드 노트 개체 틀 2"/>
          <p:cNvSpPr>
            <a:spLocks noGrp="1"/>
          </p:cNvSpPr>
          <p:nvPr>
            <p:ph type="body" idx="1"/>
          </p:nvPr>
        </p:nvSpPr>
        <p:spPr/>
        <p:txBody>
          <a:bodyPr/>
          <a:lstStyle/>
          <a:p>
            <a:r>
              <a:rPr lang="ko-KR" altLang="en-US" dirty="0" smtClean="0"/>
              <a:t>목차를 표지 뒷면에 배치</a:t>
            </a:r>
            <a:endParaRPr lang="ko-KR" altLang="en-US" dirty="0"/>
          </a:p>
        </p:txBody>
      </p:sp>
      <p:sp>
        <p:nvSpPr>
          <p:cNvPr id="4" name="슬라이드 번호 개체 틀 3"/>
          <p:cNvSpPr>
            <a:spLocks noGrp="1"/>
          </p:cNvSpPr>
          <p:nvPr>
            <p:ph type="sldNum" sz="quarter" idx="10"/>
          </p:nvPr>
        </p:nvSpPr>
        <p:spPr/>
        <p:txBody>
          <a:bodyPr/>
          <a:lstStyle/>
          <a:p>
            <a:fld id="{3D3CD96E-24C7-43EE-9E80-4D281A310E15}" type="slidenum">
              <a:rPr lang="ko-KR" altLang="en-US" smtClean="0"/>
              <a:t>2</a:t>
            </a:fld>
            <a:endParaRPr lang="ko-KR" altLang="en-US"/>
          </a:p>
        </p:txBody>
      </p:sp>
    </p:spTree>
    <p:extLst>
      <p:ext uri="{BB962C8B-B14F-4D97-AF65-F5344CB8AC3E}">
        <p14:creationId xmlns:p14="http://schemas.microsoft.com/office/powerpoint/2010/main" val="3547684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787400" y="744538"/>
            <a:ext cx="5222875" cy="3722687"/>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3D3CD96E-24C7-43EE-9E80-4D281A310E15}" type="slidenum">
              <a:rPr lang="ko-KR" altLang="en-US" smtClean="0"/>
              <a:t>18</a:t>
            </a:fld>
            <a:endParaRPr lang="ko-KR" altLang="en-US"/>
          </a:p>
        </p:txBody>
      </p:sp>
    </p:spTree>
    <p:extLst>
      <p:ext uri="{BB962C8B-B14F-4D97-AF65-F5344CB8AC3E}">
        <p14:creationId xmlns:p14="http://schemas.microsoft.com/office/powerpoint/2010/main" val="2397384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818198" y="2415963"/>
            <a:ext cx="9272905" cy="1667049"/>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636395" y="4407059"/>
            <a:ext cx="7636510" cy="1987497"/>
          </a:xfrm>
        </p:spPr>
        <p:txBody>
          <a:bodyPr/>
          <a:lstStyle>
            <a:lvl1pPr marL="0" indent="0" algn="ctr">
              <a:buNone/>
              <a:defRPr>
                <a:solidFill>
                  <a:schemeClr val="tx1">
                    <a:tint val="75000"/>
                  </a:schemeClr>
                </a:solidFill>
              </a:defRPr>
            </a:lvl1pPr>
            <a:lvl2pPr marL="509595" indent="0" algn="ctr">
              <a:buNone/>
              <a:defRPr>
                <a:solidFill>
                  <a:schemeClr val="tx1">
                    <a:tint val="75000"/>
                  </a:schemeClr>
                </a:solidFill>
              </a:defRPr>
            </a:lvl2pPr>
            <a:lvl3pPr marL="1019190" indent="0" algn="ctr">
              <a:buNone/>
              <a:defRPr>
                <a:solidFill>
                  <a:schemeClr val="tx1">
                    <a:tint val="75000"/>
                  </a:schemeClr>
                </a:solidFill>
              </a:defRPr>
            </a:lvl3pPr>
            <a:lvl4pPr marL="1528785" indent="0" algn="ctr">
              <a:buNone/>
              <a:defRPr>
                <a:solidFill>
                  <a:schemeClr val="tx1">
                    <a:tint val="75000"/>
                  </a:schemeClr>
                </a:solidFill>
              </a:defRPr>
            </a:lvl4pPr>
            <a:lvl5pPr marL="2038380" indent="0" algn="ctr">
              <a:buNone/>
              <a:defRPr>
                <a:solidFill>
                  <a:schemeClr val="tx1">
                    <a:tint val="75000"/>
                  </a:schemeClr>
                </a:solidFill>
              </a:defRPr>
            </a:lvl5pPr>
            <a:lvl6pPr marL="2547976" indent="0" algn="ctr">
              <a:buNone/>
              <a:defRPr>
                <a:solidFill>
                  <a:schemeClr val="tx1">
                    <a:tint val="75000"/>
                  </a:schemeClr>
                </a:solidFill>
              </a:defRPr>
            </a:lvl6pPr>
            <a:lvl7pPr marL="3057571" indent="0" algn="ctr">
              <a:buNone/>
              <a:defRPr>
                <a:solidFill>
                  <a:schemeClr val="tx1">
                    <a:tint val="75000"/>
                  </a:schemeClr>
                </a:solidFill>
              </a:defRPr>
            </a:lvl7pPr>
            <a:lvl8pPr marL="3567166" indent="0" algn="ctr">
              <a:buNone/>
              <a:defRPr>
                <a:solidFill>
                  <a:schemeClr val="tx1">
                    <a:tint val="75000"/>
                  </a:schemeClr>
                </a:solidFill>
              </a:defRPr>
            </a:lvl8pPr>
            <a:lvl9pPr marL="4076761"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4EDC18DF-48FE-4F7F-A2CC-EF7C1C3B6EB0}" type="datetimeFigureOut">
              <a:rPr lang="ko-KR" altLang="en-US" smtClean="0"/>
              <a:t>2017-03-22</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F8EF7E6-B1FC-477C-89CF-AD632256EB18}" type="slidenum">
              <a:rPr lang="ko-KR" altLang="en-US" smtClean="0"/>
              <a:t>‹#›</a:t>
            </a:fld>
            <a:endParaRPr lang="ko-KR" altLang="en-US"/>
          </a:p>
        </p:txBody>
      </p:sp>
    </p:spTree>
    <p:extLst>
      <p:ext uri="{BB962C8B-B14F-4D97-AF65-F5344CB8AC3E}">
        <p14:creationId xmlns:p14="http://schemas.microsoft.com/office/powerpoint/2010/main" val="159933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4EDC18DF-48FE-4F7F-A2CC-EF7C1C3B6EB0}" type="datetimeFigureOut">
              <a:rPr lang="ko-KR" altLang="en-US" smtClean="0"/>
              <a:t>2017-03-22</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F8EF7E6-B1FC-477C-89CF-AD632256EB18}" type="slidenum">
              <a:rPr lang="ko-KR" altLang="en-US" smtClean="0"/>
              <a:t>‹#›</a:t>
            </a:fld>
            <a:endParaRPr lang="ko-KR" altLang="en-US"/>
          </a:p>
        </p:txBody>
      </p:sp>
    </p:spTree>
    <p:extLst>
      <p:ext uri="{BB962C8B-B14F-4D97-AF65-F5344CB8AC3E}">
        <p14:creationId xmlns:p14="http://schemas.microsoft.com/office/powerpoint/2010/main" val="601482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7909242" y="311449"/>
            <a:ext cx="2454593" cy="6635792"/>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545465" y="311449"/>
            <a:ext cx="7181956" cy="6635792"/>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4EDC18DF-48FE-4F7F-A2CC-EF7C1C3B6EB0}" type="datetimeFigureOut">
              <a:rPr lang="ko-KR" altLang="en-US" smtClean="0"/>
              <a:t>2017-03-22</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F8EF7E6-B1FC-477C-89CF-AD632256EB18}" type="slidenum">
              <a:rPr lang="ko-KR" altLang="en-US" smtClean="0"/>
              <a:t>‹#›</a:t>
            </a:fld>
            <a:endParaRPr lang="ko-KR" altLang="en-US"/>
          </a:p>
        </p:txBody>
      </p:sp>
    </p:spTree>
    <p:extLst>
      <p:ext uri="{BB962C8B-B14F-4D97-AF65-F5344CB8AC3E}">
        <p14:creationId xmlns:p14="http://schemas.microsoft.com/office/powerpoint/2010/main" val="3977301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4EDC18DF-48FE-4F7F-A2CC-EF7C1C3B6EB0}" type="datetimeFigureOut">
              <a:rPr lang="ko-KR" altLang="en-US" smtClean="0"/>
              <a:t>2017-03-22</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F8EF7E6-B1FC-477C-89CF-AD632256EB18}" type="slidenum">
              <a:rPr lang="ko-KR" altLang="en-US" smtClean="0"/>
              <a:t>‹#›</a:t>
            </a:fld>
            <a:endParaRPr lang="ko-KR" altLang="en-US"/>
          </a:p>
        </p:txBody>
      </p:sp>
    </p:spTree>
    <p:extLst>
      <p:ext uri="{BB962C8B-B14F-4D97-AF65-F5344CB8AC3E}">
        <p14:creationId xmlns:p14="http://schemas.microsoft.com/office/powerpoint/2010/main" val="2891296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61760" y="4997549"/>
            <a:ext cx="9272905" cy="1544631"/>
          </a:xfrm>
        </p:spPr>
        <p:txBody>
          <a:bodyPr anchor="t"/>
          <a:lstStyle>
            <a:lvl1pPr algn="l">
              <a:defRPr sz="45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61760" y="3296294"/>
            <a:ext cx="9272905" cy="1701254"/>
          </a:xfrm>
        </p:spPr>
        <p:txBody>
          <a:bodyPr anchor="b"/>
          <a:lstStyle>
            <a:lvl1pPr marL="0" indent="0">
              <a:buNone/>
              <a:defRPr sz="2200">
                <a:solidFill>
                  <a:schemeClr val="tx1">
                    <a:tint val="75000"/>
                  </a:schemeClr>
                </a:solidFill>
              </a:defRPr>
            </a:lvl1pPr>
            <a:lvl2pPr marL="509595" indent="0">
              <a:buNone/>
              <a:defRPr sz="2000">
                <a:solidFill>
                  <a:schemeClr val="tx1">
                    <a:tint val="75000"/>
                  </a:schemeClr>
                </a:solidFill>
              </a:defRPr>
            </a:lvl2pPr>
            <a:lvl3pPr marL="1019190" indent="0">
              <a:buNone/>
              <a:defRPr sz="1800">
                <a:solidFill>
                  <a:schemeClr val="tx1">
                    <a:tint val="75000"/>
                  </a:schemeClr>
                </a:solidFill>
              </a:defRPr>
            </a:lvl3pPr>
            <a:lvl4pPr marL="1528785" indent="0">
              <a:buNone/>
              <a:defRPr sz="1600">
                <a:solidFill>
                  <a:schemeClr val="tx1">
                    <a:tint val="75000"/>
                  </a:schemeClr>
                </a:solidFill>
              </a:defRPr>
            </a:lvl4pPr>
            <a:lvl5pPr marL="2038380" indent="0">
              <a:buNone/>
              <a:defRPr sz="1600">
                <a:solidFill>
                  <a:schemeClr val="tx1">
                    <a:tint val="75000"/>
                  </a:schemeClr>
                </a:solidFill>
              </a:defRPr>
            </a:lvl5pPr>
            <a:lvl6pPr marL="2547976" indent="0">
              <a:buNone/>
              <a:defRPr sz="1600">
                <a:solidFill>
                  <a:schemeClr val="tx1">
                    <a:tint val="75000"/>
                  </a:schemeClr>
                </a:solidFill>
              </a:defRPr>
            </a:lvl6pPr>
            <a:lvl7pPr marL="3057571" indent="0">
              <a:buNone/>
              <a:defRPr sz="1600">
                <a:solidFill>
                  <a:schemeClr val="tx1">
                    <a:tint val="75000"/>
                  </a:schemeClr>
                </a:solidFill>
              </a:defRPr>
            </a:lvl7pPr>
            <a:lvl8pPr marL="3567166" indent="0">
              <a:buNone/>
              <a:defRPr sz="1600">
                <a:solidFill>
                  <a:schemeClr val="tx1">
                    <a:tint val="75000"/>
                  </a:schemeClr>
                </a:solidFill>
              </a:defRPr>
            </a:lvl8pPr>
            <a:lvl9pPr marL="4076761" indent="0">
              <a:buNone/>
              <a:defRPr sz="16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4EDC18DF-48FE-4F7F-A2CC-EF7C1C3B6EB0}" type="datetimeFigureOut">
              <a:rPr lang="ko-KR" altLang="en-US" smtClean="0"/>
              <a:t>2017-03-22</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F8EF7E6-B1FC-477C-89CF-AD632256EB18}" type="slidenum">
              <a:rPr lang="ko-KR" altLang="en-US" smtClean="0"/>
              <a:t>‹#›</a:t>
            </a:fld>
            <a:endParaRPr lang="ko-KR" altLang="en-US"/>
          </a:p>
        </p:txBody>
      </p:sp>
    </p:spTree>
    <p:extLst>
      <p:ext uri="{BB962C8B-B14F-4D97-AF65-F5344CB8AC3E}">
        <p14:creationId xmlns:p14="http://schemas.microsoft.com/office/powerpoint/2010/main" val="4214313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545465" y="1814673"/>
            <a:ext cx="4818274" cy="5132568"/>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5545561" y="1814673"/>
            <a:ext cx="4818274" cy="5132568"/>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4EDC18DF-48FE-4F7F-A2CC-EF7C1C3B6EB0}" type="datetimeFigureOut">
              <a:rPr lang="ko-KR" altLang="en-US" smtClean="0"/>
              <a:t>2017-03-22</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6F8EF7E6-B1FC-477C-89CF-AD632256EB18}" type="slidenum">
              <a:rPr lang="ko-KR" altLang="en-US" smtClean="0"/>
              <a:t>‹#›</a:t>
            </a:fld>
            <a:endParaRPr lang="ko-KR" altLang="en-US"/>
          </a:p>
        </p:txBody>
      </p:sp>
    </p:spTree>
    <p:extLst>
      <p:ext uri="{BB962C8B-B14F-4D97-AF65-F5344CB8AC3E}">
        <p14:creationId xmlns:p14="http://schemas.microsoft.com/office/powerpoint/2010/main" val="360322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545465" y="1740861"/>
            <a:ext cx="4820168" cy="725508"/>
          </a:xfrm>
        </p:spPr>
        <p:txBody>
          <a:bodyPr anchor="b"/>
          <a:lstStyle>
            <a:lvl1pPr marL="0" indent="0">
              <a:buNone/>
              <a:defRPr sz="2700" b="1"/>
            </a:lvl1pPr>
            <a:lvl2pPr marL="509595" indent="0">
              <a:buNone/>
              <a:defRPr sz="2200" b="1"/>
            </a:lvl2pPr>
            <a:lvl3pPr marL="1019190" indent="0">
              <a:buNone/>
              <a:defRPr sz="2000" b="1"/>
            </a:lvl3pPr>
            <a:lvl4pPr marL="1528785" indent="0">
              <a:buNone/>
              <a:defRPr sz="1800" b="1"/>
            </a:lvl4pPr>
            <a:lvl5pPr marL="2038380" indent="0">
              <a:buNone/>
              <a:defRPr sz="1800" b="1"/>
            </a:lvl5pPr>
            <a:lvl6pPr marL="2547976" indent="0">
              <a:buNone/>
              <a:defRPr sz="1800" b="1"/>
            </a:lvl6pPr>
            <a:lvl7pPr marL="3057571" indent="0">
              <a:buNone/>
              <a:defRPr sz="1800" b="1"/>
            </a:lvl7pPr>
            <a:lvl8pPr marL="3567166" indent="0">
              <a:buNone/>
              <a:defRPr sz="1800" b="1"/>
            </a:lvl8pPr>
            <a:lvl9pPr marL="4076761" indent="0">
              <a:buNone/>
              <a:defRPr sz="18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545465" y="2466369"/>
            <a:ext cx="4820168" cy="4480871"/>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5541773" y="1740861"/>
            <a:ext cx="4822063" cy="725508"/>
          </a:xfrm>
        </p:spPr>
        <p:txBody>
          <a:bodyPr anchor="b"/>
          <a:lstStyle>
            <a:lvl1pPr marL="0" indent="0">
              <a:buNone/>
              <a:defRPr sz="2700" b="1"/>
            </a:lvl1pPr>
            <a:lvl2pPr marL="509595" indent="0">
              <a:buNone/>
              <a:defRPr sz="2200" b="1"/>
            </a:lvl2pPr>
            <a:lvl3pPr marL="1019190" indent="0">
              <a:buNone/>
              <a:defRPr sz="2000" b="1"/>
            </a:lvl3pPr>
            <a:lvl4pPr marL="1528785" indent="0">
              <a:buNone/>
              <a:defRPr sz="1800" b="1"/>
            </a:lvl4pPr>
            <a:lvl5pPr marL="2038380" indent="0">
              <a:buNone/>
              <a:defRPr sz="1800" b="1"/>
            </a:lvl5pPr>
            <a:lvl6pPr marL="2547976" indent="0">
              <a:buNone/>
              <a:defRPr sz="1800" b="1"/>
            </a:lvl6pPr>
            <a:lvl7pPr marL="3057571" indent="0">
              <a:buNone/>
              <a:defRPr sz="1800" b="1"/>
            </a:lvl7pPr>
            <a:lvl8pPr marL="3567166" indent="0">
              <a:buNone/>
              <a:defRPr sz="1800" b="1"/>
            </a:lvl8pPr>
            <a:lvl9pPr marL="4076761" indent="0">
              <a:buNone/>
              <a:defRPr sz="18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5541773" y="2466369"/>
            <a:ext cx="4822063" cy="4480871"/>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4EDC18DF-48FE-4F7F-A2CC-EF7C1C3B6EB0}" type="datetimeFigureOut">
              <a:rPr lang="ko-KR" altLang="en-US" smtClean="0"/>
              <a:t>2017-03-22</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6F8EF7E6-B1FC-477C-89CF-AD632256EB18}" type="slidenum">
              <a:rPr lang="ko-KR" altLang="en-US" smtClean="0"/>
              <a:t>‹#›</a:t>
            </a:fld>
            <a:endParaRPr lang="ko-KR" altLang="en-US"/>
          </a:p>
        </p:txBody>
      </p:sp>
    </p:spTree>
    <p:extLst>
      <p:ext uri="{BB962C8B-B14F-4D97-AF65-F5344CB8AC3E}">
        <p14:creationId xmlns:p14="http://schemas.microsoft.com/office/powerpoint/2010/main" val="663510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4EDC18DF-48FE-4F7F-A2CC-EF7C1C3B6EB0}" type="datetimeFigureOut">
              <a:rPr lang="ko-KR" altLang="en-US" smtClean="0"/>
              <a:t>2017-03-22</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6F8EF7E6-B1FC-477C-89CF-AD632256EB18}" type="slidenum">
              <a:rPr lang="ko-KR" altLang="en-US" smtClean="0"/>
              <a:t>‹#›</a:t>
            </a:fld>
            <a:endParaRPr lang="ko-KR" altLang="en-US"/>
          </a:p>
        </p:txBody>
      </p:sp>
    </p:spTree>
    <p:extLst>
      <p:ext uri="{BB962C8B-B14F-4D97-AF65-F5344CB8AC3E}">
        <p14:creationId xmlns:p14="http://schemas.microsoft.com/office/powerpoint/2010/main" val="896157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4EDC18DF-48FE-4F7F-A2CC-EF7C1C3B6EB0}" type="datetimeFigureOut">
              <a:rPr lang="ko-KR" altLang="en-US" smtClean="0"/>
              <a:t>2017-03-22</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6F8EF7E6-B1FC-477C-89CF-AD632256EB18}" type="slidenum">
              <a:rPr lang="ko-KR" altLang="en-US" smtClean="0"/>
              <a:t>‹#›</a:t>
            </a:fld>
            <a:endParaRPr lang="ko-KR" altLang="en-US"/>
          </a:p>
        </p:txBody>
      </p:sp>
    </p:spTree>
    <p:extLst>
      <p:ext uri="{BB962C8B-B14F-4D97-AF65-F5344CB8AC3E}">
        <p14:creationId xmlns:p14="http://schemas.microsoft.com/office/powerpoint/2010/main" val="2595275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545465" y="309646"/>
            <a:ext cx="3589085" cy="1317797"/>
          </a:xfrm>
        </p:spPr>
        <p:txBody>
          <a:bodyPr anchor="b"/>
          <a:lstStyle>
            <a:lvl1pPr algn="l">
              <a:defRPr sz="22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4265234" y="309648"/>
            <a:ext cx="6098602" cy="6637593"/>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545465" y="1627445"/>
            <a:ext cx="3589085" cy="5319796"/>
          </a:xfrm>
        </p:spPr>
        <p:txBody>
          <a:bodyPr/>
          <a:lstStyle>
            <a:lvl1pPr marL="0" indent="0">
              <a:buNone/>
              <a:defRPr sz="1600"/>
            </a:lvl1pPr>
            <a:lvl2pPr marL="509595" indent="0">
              <a:buNone/>
              <a:defRPr sz="1300"/>
            </a:lvl2pPr>
            <a:lvl3pPr marL="1019190" indent="0">
              <a:buNone/>
              <a:defRPr sz="1100"/>
            </a:lvl3pPr>
            <a:lvl4pPr marL="1528785" indent="0">
              <a:buNone/>
              <a:defRPr sz="1000"/>
            </a:lvl4pPr>
            <a:lvl5pPr marL="2038380" indent="0">
              <a:buNone/>
              <a:defRPr sz="1000"/>
            </a:lvl5pPr>
            <a:lvl6pPr marL="2547976" indent="0">
              <a:buNone/>
              <a:defRPr sz="1000"/>
            </a:lvl6pPr>
            <a:lvl7pPr marL="3057571" indent="0">
              <a:buNone/>
              <a:defRPr sz="1000"/>
            </a:lvl7pPr>
            <a:lvl8pPr marL="3567166" indent="0">
              <a:buNone/>
              <a:defRPr sz="1000"/>
            </a:lvl8pPr>
            <a:lvl9pPr marL="4076761"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4EDC18DF-48FE-4F7F-A2CC-EF7C1C3B6EB0}" type="datetimeFigureOut">
              <a:rPr lang="ko-KR" altLang="en-US" smtClean="0"/>
              <a:t>2017-03-22</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6F8EF7E6-B1FC-477C-89CF-AD632256EB18}" type="slidenum">
              <a:rPr lang="ko-KR" altLang="en-US" smtClean="0"/>
              <a:t>‹#›</a:t>
            </a:fld>
            <a:endParaRPr lang="ko-KR" altLang="en-US"/>
          </a:p>
        </p:txBody>
      </p:sp>
    </p:spTree>
    <p:extLst>
      <p:ext uri="{BB962C8B-B14F-4D97-AF65-F5344CB8AC3E}">
        <p14:creationId xmlns:p14="http://schemas.microsoft.com/office/powerpoint/2010/main" val="2577242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2138299" y="5444014"/>
            <a:ext cx="6545580" cy="642697"/>
          </a:xfrm>
        </p:spPr>
        <p:txBody>
          <a:bodyPr anchor="b"/>
          <a:lstStyle>
            <a:lvl1pPr algn="l">
              <a:defRPr sz="22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2138299" y="694904"/>
            <a:ext cx="6545580" cy="4666298"/>
          </a:xfrm>
        </p:spPr>
        <p:txBody>
          <a:bodyPr/>
          <a:lstStyle>
            <a:lvl1pPr marL="0" indent="0">
              <a:buNone/>
              <a:defRPr sz="3600"/>
            </a:lvl1pPr>
            <a:lvl2pPr marL="509595" indent="0">
              <a:buNone/>
              <a:defRPr sz="3100"/>
            </a:lvl2pPr>
            <a:lvl3pPr marL="1019190" indent="0">
              <a:buNone/>
              <a:defRPr sz="2700"/>
            </a:lvl3pPr>
            <a:lvl4pPr marL="1528785" indent="0">
              <a:buNone/>
              <a:defRPr sz="2200"/>
            </a:lvl4pPr>
            <a:lvl5pPr marL="2038380" indent="0">
              <a:buNone/>
              <a:defRPr sz="2200"/>
            </a:lvl5pPr>
            <a:lvl6pPr marL="2547976" indent="0">
              <a:buNone/>
              <a:defRPr sz="2200"/>
            </a:lvl6pPr>
            <a:lvl7pPr marL="3057571" indent="0">
              <a:buNone/>
              <a:defRPr sz="2200"/>
            </a:lvl7pPr>
            <a:lvl8pPr marL="3567166" indent="0">
              <a:buNone/>
              <a:defRPr sz="2200"/>
            </a:lvl8pPr>
            <a:lvl9pPr marL="4076761" indent="0">
              <a:buNone/>
              <a:defRPr sz="2200"/>
            </a:lvl9pPr>
          </a:lstStyle>
          <a:p>
            <a:endParaRPr lang="ko-KR" altLang="en-US"/>
          </a:p>
        </p:txBody>
      </p:sp>
      <p:sp>
        <p:nvSpPr>
          <p:cNvPr id="4" name="텍스트 개체 틀 3"/>
          <p:cNvSpPr>
            <a:spLocks noGrp="1"/>
          </p:cNvSpPr>
          <p:nvPr>
            <p:ph type="body" sz="half" idx="2"/>
          </p:nvPr>
        </p:nvSpPr>
        <p:spPr>
          <a:xfrm>
            <a:off x="2138299" y="6086711"/>
            <a:ext cx="6545580" cy="912736"/>
          </a:xfrm>
        </p:spPr>
        <p:txBody>
          <a:bodyPr/>
          <a:lstStyle>
            <a:lvl1pPr marL="0" indent="0">
              <a:buNone/>
              <a:defRPr sz="1600"/>
            </a:lvl1pPr>
            <a:lvl2pPr marL="509595" indent="0">
              <a:buNone/>
              <a:defRPr sz="1300"/>
            </a:lvl2pPr>
            <a:lvl3pPr marL="1019190" indent="0">
              <a:buNone/>
              <a:defRPr sz="1100"/>
            </a:lvl3pPr>
            <a:lvl4pPr marL="1528785" indent="0">
              <a:buNone/>
              <a:defRPr sz="1000"/>
            </a:lvl4pPr>
            <a:lvl5pPr marL="2038380" indent="0">
              <a:buNone/>
              <a:defRPr sz="1000"/>
            </a:lvl5pPr>
            <a:lvl6pPr marL="2547976" indent="0">
              <a:buNone/>
              <a:defRPr sz="1000"/>
            </a:lvl6pPr>
            <a:lvl7pPr marL="3057571" indent="0">
              <a:buNone/>
              <a:defRPr sz="1000"/>
            </a:lvl7pPr>
            <a:lvl8pPr marL="3567166" indent="0">
              <a:buNone/>
              <a:defRPr sz="1000"/>
            </a:lvl8pPr>
            <a:lvl9pPr marL="4076761"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4EDC18DF-48FE-4F7F-A2CC-EF7C1C3B6EB0}" type="datetimeFigureOut">
              <a:rPr lang="ko-KR" altLang="en-US" smtClean="0"/>
              <a:t>2017-03-22</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6F8EF7E6-B1FC-477C-89CF-AD632256EB18}" type="slidenum">
              <a:rPr lang="ko-KR" altLang="en-US" smtClean="0"/>
              <a:t>‹#›</a:t>
            </a:fld>
            <a:endParaRPr lang="ko-KR" altLang="en-US"/>
          </a:p>
        </p:txBody>
      </p:sp>
    </p:spTree>
    <p:extLst>
      <p:ext uri="{BB962C8B-B14F-4D97-AF65-F5344CB8AC3E}">
        <p14:creationId xmlns:p14="http://schemas.microsoft.com/office/powerpoint/2010/main" val="3949086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545465" y="311447"/>
            <a:ext cx="9818370" cy="1296194"/>
          </a:xfrm>
          <a:prstGeom prst="rect">
            <a:avLst/>
          </a:prstGeom>
        </p:spPr>
        <p:txBody>
          <a:bodyPr vert="horz" lIns="101919" tIns="50960" rIns="101919" bIns="5096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545465" y="1814673"/>
            <a:ext cx="9818370" cy="5132568"/>
          </a:xfrm>
          <a:prstGeom prst="rect">
            <a:avLst/>
          </a:prstGeom>
        </p:spPr>
        <p:txBody>
          <a:bodyPr vert="horz" lIns="101919" tIns="50960" rIns="101919" bIns="5096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545465" y="7208280"/>
            <a:ext cx="2545503" cy="414062"/>
          </a:xfrm>
          <a:prstGeom prst="rect">
            <a:avLst/>
          </a:prstGeom>
        </p:spPr>
        <p:txBody>
          <a:bodyPr vert="horz" lIns="101919" tIns="50960" rIns="101919" bIns="50960" rtlCol="0" anchor="ctr"/>
          <a:lstStyle>
            <a:lvl1pPr algn="l">
              <a:defRPr sz="1300">
                <a:solidFill>
                  <a:schemeClr val="tx1">
                    <a:tint val="75000"/>
                  </a:schemeClr>
                </a:solidFill>
              </a:defRPr>
            </a:lvl1pPr>
          </a:lstStyle>
          <a:p>
            <a:fld id="{4EDC18DF-48FE-4F7F-A2CC-EF7C1C3B6EB0}" type="datetimeFigureOut">
              <a:rPr lang="ko-KR" altLang="en-US" smtClean="0"/>
              <a:t>2017-03-22</a:t>
            </a:fld>
            <a:endParaRPr lang="ko-KR" altLang="en-US"/>
          </a:p>
        </p:txBody>
      </p:sp>
      <p:sp>
        <p:nvSpPr>
          <p:cNvPr id="5" name="바닥글 개체 틀 4"/>
          <p:cNvSpPr>
            <a:spLocks noGrp="1"/>
          </p:cNvSpPr>
          <p:nvPr>
            <p:ph type="ftr" sz="quarter" idx="3"/>
          </p:nvPr>
        </p:nvSpPr>
        <p:spPr>
          <a:xfrm>
            <a:off x="3727344" y="7208280"/>
            <a:ext cx="3454612" cy="414062"/>
          </a:xfrm>
          <a:prstGeom prst="rect">
            <a:avLst/>
          </a:prstGeom>
        </p:spPr>
        <p:txBody>
          <a:bodyPr vert="horz" lIns="101919" tIns="50960" rIns="101919" bIns="50960" rtlCol="0" anchor="ctr"/>
          <a:lstStyle>
            <a:lvl1pPr algn="ctr">
              <a:defRPr sz="13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7818332" y="7208280"/>
            <a:ext cx="2545503" cy="414062"/>
          </a:xfrm>
          <a:prstGeom prst="rect">
            <a:avLst/>
          </a:prstGeom>
        </p:spPr>
        <p:txBody>
          <a:bodyPr vert="horz" lIns="101919" tIns="50960" rIns="101919" bIns="50960" rtlCol="0" anchor="ctr"/>
          <a:lstStyle>
            <a:lvl1pPr algn="r">
              <a:defRPr sz="1300">
                <a:solidFill>
                  <a:schemeClr val="tx1">
                    <a:tint val="75000"/>
                  </a:schemeClr>
                </a:solidFill>
              </a:defRPr>
            </a:lvl1pPr>
          </a:lstStyle>
          <a:p>
            <a:fld id="{6F8EF7E6-B1FC-477C-89CF-AD632256EB18}" type="slidenum">
              <a:rPr lang="ko-KR" altLang="en-US" smtClean="0"/>
              <a:t>‹#›</a:t>
            </a:fld>
            <a:endParaRPr lang="ko-KR" altLang="en-US"/>
          </a:p>
        </p:txBody>
      </p:sp>
    </p:spTree>
    <p:extLst>
      <p:ext uri="{BB962C8B-B14F-4D97-AF65-F5344CB8AC3E}">
        <p14:creationId xmlns:p14="http://schemas.microsoft.com/office/powerpoint/2010/main" val="984612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9190" rtl="0" eaLnBrk="1" latinLnBrk="1" hangingPunct="1">
        <a:spcBef>
          <a:spcPct val="0"/>
        </a:spcBef>
        <a:buNone/>
        <a:defRPr sz="4900" kern="1200">
          <a:solidFill>
            <a:schemeClr val="tx1"/>
          </a:solidFill>
          <a:latin typeface="+mj-lt"/>
          <a:ea typeface="+mj-ea"/>
          <a:cs typeface="+mj-cs"/>
        </a:defRPr>
      </a:lvl1pPr>
    </p:titleStyle>
    <p:bodyStyle>
      <a:lvl1pPr marL="382196" indent="-382196" algn="l" defTabSz="1019190" rtl="0" eaLnBrk="1" latinLnBrk="1"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8092" indent="-318497" algn="l" defTabSz="1019190" rtl="0" eaLnBrk="1" latinLnBrk="1"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988" indent="-254798" algn="l" defTabSz="1019190" rtl="0" eaLnBrk="1" latinLnBrk="1"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3583" indent="-254798" algn="l" defTabSz="1019190" rtl="0" eaLnBrk="1" latinLnBrk="1"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3178" indent="-254798" algn="l" defTabSz="1019190" rtl="0" eaLnBrk="1" latinLnBrk="1"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2773" indent="-254798" algn="l" defTabSz="1019190" rtl="0" eaLnBrk="1" latinLnBrk="1"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2368" indent="-254798" algn="l" defTabSz="1019190" rtl="0" eaLnBrk="1" latinLnBrk="1"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1963" indent="-254798" algn="l" defTabSz="1019190" rtl="0" eaLnBrk="1" latinLnBrk="1"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1559" indent="-254798" algn="l" defTabSz="1019190" rtl="0" eaLnBrk="1" latinLnBrk="1"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ko-KR"/>
      </a:defPPr>
      <a:lvl1pPr marL="0" algn="l" defTabSz="1019190" rtl="0" eaLnBrk="1" latinLnBrk="1" hangingPunct="1">
        <a:defRPr sz="2000" kern="1200">
          <a:solidFill>
            <a:schemeClr val="tx1"/>
          </a:solidFill>
          <a:latin typeface="+mn-lt"/>
          <a:ea typeface="+mn-ea"/>
          <a:cs typeface="+mn-cs"/>
        </a:defRPr>
      </a:lvl1pPr>
      <a:lvl2pPr marL="509595" algn="l" defTabSz="1019190" rtl="0" eaLnBrk="1" latinLnBrk="1" hangingPunct="1">
        <a:defRPr sz="2000" kern="1200">
          <a:solidFill>
            <a:schemeClr val="tx1"/>
          </a:solidFill>
          <a:latin typeface="+mn-lt"/>
          <a:ea typeface="+mn-ea"/>
          <a:cs typeface="+mn-cs"/>
        </a:defRPr>
      </a:lvl2pPr>
      <a:lvl3pPr marL="1019190" algn="l" defTabSz="1019190" rtl="0" eaLnBrk="1" latinLnBrk="1" hangingPunct="1">
        <a:defRPr sz="2000" kern="1200">
          <a:solidFill>
            <a:schemeClr val="tx1"/>
          </a:solidFill>
          <a:latin typeface="+mn-lt"/>
          <a:ea typeface="+mn-ea"/>
          <a:cs typeface="+mn-cs"/>
        </a:defRPr>
      </a:lvl3pPr>
      <a:lvl4pPr marL="1528785" algn="l" defTabSz="1019190" rtl="0" eaLnBrk="1" latinLnBrk="1" hangingPunct="1">
        <a:defRPr sz="2000" kern="1200">
          <a:solidFill>
            <a:schemeClr val="tx1"/>
          </a:solidFill>
          <a:latin typeface="+mn-lt"/>
          <a:ea typeface="+mn-ea"/>
          <a:cs typeface="+mn-cs"/>
        </a:defRPr>
      </a:lvl4pPr>
      <a:lvl5pPr marL="2038380" algn="l" defTabSz="1019190" rtl="0" eaLnBrk="1" latinLnBrk="1" hangingPunct="1">
        <a:defRPr sz="2000" kern="1200">
          <a:solidFill>
            <a:schemeClr val="tx1"/>
          </a:solidFill>
          <a:latin typeface="+mn-lt"/>
          <a:ea typeface="+mn-ea"/>
          <a:cs typeface="+mn-cs"/>
        </a:defRPr>
      </a:lvl5pPr>
      <a:lvl6pPr marL="2547976" algn="l" defTabSz="1019190" rtl="0" eaLnBrk="1" latinLnBrk="1" hangingPunct="1">
        <a:defRPr sz="2000" kern="1200">
          <a:solidFill>
            <a:schemeClr val="tx1"/>
          </a:solidFill>
          <a:latin typeface="+mn-lt"/>
          <a:ea typeface="+mn-ea"/>
          <a:cs typeface="+mn-cs"/>
        </a:defRPr>
      </a:lvl6pPr>
      <a:lvl7pPr marL="3057571" algn="l" defTabSz="1019190" rtl="0" eaLnBrk="1" latinLnBrk="1" hangingPunct="1">
        <a:defRPr sz="2000" kern="1200">
          <a:solidFill>
            <a:schemeClr val="tx1"/>
          </a:solidFill>
          <a:latin typeface="+mn-lt"/>
          <a:ea typeface="+mn-ea"/>
          <a:cs typeface="+mn-cs"/>
        </a:defRPr>
      </a:lvl7pPr>
      <a:lvl8pPr marL="3567166" algn="l" defTabSz="1019190" rtl="0" eaLnBrk="1" latinLnBrk="1" hangingPunct="1">
        <a:defRPr sz="2000" kern="1200">
          <a:solidFill>
            <a:schemeClr val="tx1"/>
          </a:solidFill>
          <a:latin typeface="+mn-lt"/>
          <a:ea typeface="+mn-ea"/>
          <a:cs typeface="+mn-cs"/>
        </a:defRPr>
      </a:lvl8pPr>
      <a:lvl9pPr marL="4076761" algn="l" defTabSz="1019190" rtl="0" eaLnBrk="1" latinLnBrk="1"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jp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 Id="rId5" Type="http://schemas.openxmlformats.org/officeDocument/2006/relationships/image" Target="../media/image54.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79461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p:cNvSpPr txBox="1">
            <a:spLocks noChangeArrowheads="1"/>
          </p:cNvSpPr>
          <p:nvPr/>
        </p:nvSpPr>
        <p:spPr bwMode="auto">
          <a:xfrm>
            <a:off x="488263" y="558715"/>
            <a:ext cx="9441048" cy="418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919" tIns="50960" rIns="101919" bIns="50960">
            <a:spAutoFit/>
          </a:bodyPr>
          <a:lstStyle>
            <a:lvl1pPr eaLnBrk="0" hangingPunct="0">
              <a:defRPr b="1">
                <a:solidFill>
                  <a:schemeClr val="bg1"/>
                </a:solidFill>
                <a:latin typeface="굴림" charset="-127"/>
                <a:ea typeface="굴림" charset="-127"/>
              </a:defRPr>
            </a:lvl1pPr>
            <a:lvl2pPr marL="742950" indent="-285750" eaLnBrk="0" hangingPunct="0">
              <a:defRPr b="1">
                <a:solidFill>
                  <a:schemeClr val="bg1"/>
                </a:solidFill>
                <a:latin typeface="굴림" charset="-127"/>
                <a:ea typeface="굴림" charset="-127"/>
              </a:defRPr>
            </a:lvl2pPr>
            <a:lvl3pPr marL="1143000" indent="-228600" eaLnBrk="0" hangingPunct="0">
              <a:defRPr b="1">
                <a:solidFill>
                  <a:schemeClr val="bg1"/>
                </a:solidFill>
                <a:latin typeface="굴림" charset="-127"/>
                <a:ea typeface="굴림" charset="-127"/>
              </a:defRPr>
            </a:lvl3pPr>
            <a:lvl4pPr eaLnBrk="0" hangingPunct="0">
              <a:defRPr b="1">
                <a:solidFill>
                  <a:schemeClr val="bg1"/>
                </a:solidFill>
                <a:latin typeface="굴림" charset="-127"/>
                <a:ea typeface="굴림" charset="-127"/>
              </a:defRPr>
            </a:lvl4pPr>
            <a:lvl5pPr marL="2057400" indent="-228600" eaLnBrk="0" hangingPunct="0">
              <a:defRPr b="1">
                <a:solidFill>
                  <a:schemeClr val="bg1"/>
                </a:solidFill>
                <a:latin typeface="굴림" charset="-127"/>
                <a:ea typeface="굴림" charset="-127"/>
              </a:defRPr>
            </a:lvl5pPr>
            <a:lvl6pPr marL="2514600" indent="-228600" defTabSz="523875" eaLnBrk="0" fontAlgn="base" hangingPunct="0">
              <a:spcBef>
                <a:spcPct val="0"/>
              </a:spcBef>
              <a:spcAft>
                <a:spcPct val="0"/>
              </a:spcAft>
              <a:defRPr b="1">
                <a:solidFill>
                  <a:schemeClr val="bg1"/>
                </a:solidFill>
                <a:latin typeface="굴림" charset="-127"/>
                <a:ea typeface="굴림" charset="-127"/>
              </a:defRPr>
            </a:lvl6pPr>
            <a:lvl7pPr marL="2971800" indent="-228600" defTabSz="523875" eaLnBrk="0" fontAlgn="base" hangingPunct="0">
              <a:spcBef>
                <a:spcPct val="0"/>
              </a:spcBef>
              <a:spcAft>
                <a:spcPct val="0"/>
              </a:spcAft>
              <a:defRPr b="1">
                <a:solidFill>
                  <a:schemeClr val="bg1"/>
                </a:solidFill>
                <a:latin typeface="굴림" charset="-127"/>
                <a:ea typeface="굴림" charset="-127"/>
              </a:defRPr>
            </a:lvl7pPr>
            <a:lvl8pPr marL="3429000" indent="-228600" defTabSz="523875" eaLnBrk="0" fontAlgn="base" hangingPunct="0">
              <a:spcBef>
                <a:spcPct val="0"/>
              </a:spcBef>
              <a:spcAft>
                <a:spcPct val="0"/>
              </a:spcAft>
              <a:defRPr b="1">
                <a:solidFill>
                  <a:schemeClr val="bg1"/>
                </a:solidFill>
                <a:latin typeface="굴림" charset="-127"/>
                <a:ea typeface="굴림" charset="-127"/>
              </a:defRPr>
            </a:lvl8pPr>
            <a:lvl9pPr marL="3886200" indent="-228600" defTabSz="523875" eaLnBrk="0" fontAlgn="base" hangingPunct="0">
              <a:spcBef>
                <a:spcPct val="0"/>
              </a:spcBef>
              <a:spcAft>
                <a:spcPct val="0"/>
              </a:spcAft>
              <a:defRPr b="1">
                <a:solidFill>
                  <a:schemeClr val="bg1"/>
                </a:solidFill>
                <a:latin typeface="굴림" charset="-127"/>
                <a:ea typeface="굴림" charset="-127"/>
              </a:defRPr>
            </a:lvl9pPr>
          </a:lstStyle>
          <a:p>
            <a:pPr eaLnBrk="1" latinLnBrk="0" hangingPunct="1">
              <a:buClr>
                <a:srgbClr val="000000"/>
              </a:buClr>
              <a:buSzPct val="100000"/>
              <a:buFont typeface="굴림" charset="-127"/>
              <a:buNone/>
            </a:pPr>
            <a:r>
              <a:rPr lang="en-GB" altLang="ko-KR" dirty="0"/>
              <a:t>10</a:t>
            </a:r>
            <a:r>
              <a:rPr lang="ko-KR" altLang="en-GB" dirty="0"/>
              <a:t>년 </a:t>
            </a:r>
            <a:r>
              <a:rPr lang="ko-KR" altLang="en-US" dirty="0"/>
              <a:t>이상 </a:t>
            </a:r>
            <a:r>
              <a:rPr lang="en-GB" altLang="ko-KR" dirty="0"/>
              <a:t>Web </a:t>
            </a:r>
            <a:r>
              <a:rPr lang="ko-KR" altLang="en-GB" dirty="0"/>
              <a:t>기반 </a:t>
            </a:r>
            <a:r>
              <a:rPr lang="en-GB" altLang="ko-KR" dirty="0"/>
              <a:t>ERP </a:t>
            </a:r>
            <a:r>
              <a:rPr lang="ko-KR" altLang="en-GB" dirty="0"/>
              <a:t>서비스에 전념해온 </a:t>
            </a:r>
            <a:r>
              <a:rPr lang="en-GB" altLang="ko-KR" dirty="0"/>
              <a:t>SaaS / ASP </a:t>
            </a:r>
            <a:r>
              <a:rPr lang="ko-KR" altLang="en-GB" dirty="0"/>
              <a:t>전문기업</a:t>
            </a:r>
          </a:p>
        </p:txBody>
      </p:sp>
      <p:sp>
        <p:nvSpPr>
          <p:cNvPr id="22" name="제목 1"/>
          <p:cNvSpPr>
            <a:spLocks noGrp="1"/>
          </p:cNvSpPr>
          <p:nvPr>
            <p:ph type="ctrTitle"/>
          </p:nvPr>
        </p:nvSpPr>
        <p:spPr>
          <a:xfrm>
            <a:off x="0" y="3"/>
            <a:ext cx="10909300" cy="540558"/>
          </a:xfrm>
        </p:spPr>
        <p:txBody>
          <a:bodyPr>
            <a:normAutofit/>
          </a:bodyPr>
          <a:lstStyle/>
          <a:p>
            <a:pPr algn="l"/>
            <a:r>
              <a:rPr lang="en-US" altLang="ko-KR" sz="2200" dirty="0">
                <a:solidFill>
                  <a:schemeClr val="tx1">
                    <a:lumMod val="50000"/>
                    <a:lumOff val="50000"/>
                  </a:schemeClr>
                </a:solidFill>
              </a:rPr>
              <a:t>	</a:t>
            </a:r>
            <a:r>
              <a:rPr lang="ja-JP" altLang="en-US" sz="2200" dirty="0">
                <a:solidFill>
                  <a:schemeClr val="tx1">
                    <a:lumMod val="50000"/>
                    <a:lumOff val="50000"/>
                  </a:schemeClr>
                </a:solidFill>
              </a:rPr>
              <a:t>会</a:t>
            </a:r>
            <a:r>
              <a:rPr lang="ja-JP" altLang="en-US" sz="2200" dirty="0" smtClean="0">
                <a:solidFill>
                  <a:schemeClr val="tx1">
                    <a:lumMod val="50000"/>
                    <a:lumOff val="50000"/>
                  </a:schemeClr>
                </a:solidFill>
              </a:rPr>
              <a:t>社紹介</a:t>
            </a:r>
            <a:endParaRPr lang="ko-KR" altLang="en-US" sz="2200" dirty="0">
              <a:solidFill>
                <a:schemeClr val="tx1">
                  <a:lumMod val="50000"/>
                  <a:lumOff val="50000"/>
                </a:schemeClr>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67" y="1193833"/>
            <a:ext cx="3181879" cy="3434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직선 연결선 2"/>
          <p:cNvCxnSpPr/>
          <p:nvPr/>
        </p:nvCxnSpPr>
        <p:spPr>
          <a:xfrm>
            <a:off x="394367" y="4786832"/>
            <a:ext cx="4716645" cy="0"/>
          </a:xfrm>
          <a:prstGeom prst="line">
            <a:avLst/>
          </a:prstGeom>
          <a:ln w="19050" cap="rnd">
            <a:solidFill>
              <a:schemeClr val="bg1">
                <a:lumMod val="65000"/>
              </a:schemeClr>
            </a:solidFill>
            <a:headEnd type="diamond"/>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00078" y="4868493"/>
            <a:ext cx="5146193" cy="349137"/>
          </a:xfrm>
          <a:prstGeom prst="rect">
            <a:avLst/>
          </a:prstGeom>
          <a:noFill/>
        </p:spPr>
        <p:txBody>
          <a:bodyPr wrap="square" lIns="101919" tIns="50960" rIns="101919" bIns="50960" rtlCol="0">
            <a:spAutoFit/>
          </a:bodyPr>
          <a:lstStyle/>
          <a:p>
            <a:r>
              <a:rPr lang="ja-JP" altLang="en-US" sz="1600" b="1" dirty="0" smtClean="0">
                <a:solidFill>
                  <a:schemeClr val="bg1">
                    <a:lumMod val="65000"/>
                  </a:schemeClr>
                </a:solidFill>
              </a:rPr>
              <a:t>イーカウントは企業様の効率的な変化をサポートします。</a:t>
            </a:r>
            <a:endParaRPr lang="en-US" altLang="ja-JP" sz="1600" b="1" dirty="0" smtClean="0">
              <a:solidFill>
                <a:schemeClr val="bg1">
                  <a:lumMod val="65000"/>
                </a:schemeClr>
              </a:solidFill>
            </a:endParaRPr>
          </a:p>
        </p:txBody>
      </p:sp>
      <p:sp>
        <p:nvSpPr>
          <p:cNvPr id="6" name="TextBox 5"/>
          <p:cNvSpPr txBox="1"/>
          <p:nvPr/>
        </p:nvSpPr>
        <p:spPr>
          <a:xfrm>
            <a:off x="5398331" y="1193833"/>
            <a:ext cx="1538130" cy="296673"/>
          </a:xfrm>
          <a:prstGeom prst="rect">
            <a:avLst/>
          </a:prstGeom>
          <a:noFill/>
        </p:spPr>
        <p:txBody>
          <a:bodyPr wrap="square" lIns="101919" tIns="50960" rIns="101919" bIns="50960" rtlCol="0">
            <a:spAutoFit/>
          </a:bodyPr>
          <a:lstStyle/>
          <a:p>
            <a:r>
              <a:rPr lang="ja-JP" altLang="en-US" sz="1200" b="1" dirty="0">
                <a:solidFill>
                  <a:srgbClr val="C00000"/>
                </a:solidFill>
              </a:rPr>
              <a:t>企</a:t>
            </a:r>
            <a:r>
              <a:rPr lang="ja-JP" altLang="en-US" sz="1200" b="1" dirty="0" smtClean="0">
                <a:solidFill>
                  <a:srgbClr val="C00000"/>
                </a:solidFill>
              </a:rPr>
              <a:t>業</a:t>
            </a:r>
            <a:r>
              <a:rPr lang="ja-JP" altLang="en-US" sz="1200" b="1" dirty="0">
                <a:solidFill>
                  <a:srgbClr val="C00000"/>
                </a:solidFill>
              </a:rPr>
              <a:t>名</a:t>
            </a:r>
            <a:endParaRPr lang="ko-KR" altLang="en-US" sz="1200" b="1" dirty="0">
              <a:solidFill>
                <a:srgbClr val="C00000"/>
              </a:solidFill>
            </a:endParaRPr>
          </a:p>
        </p:txBody>
      </p:sp>
      <p:sp>
        <p:nvSpPr>
          <p:cNvPr id="7" name="TextBox 6"/>
          <p:cNvSpPr txBox="1"/>
          <p:nvPr/>
        </p:nvSpPr>
        <p:spPr>
          <a:xfrm>
            <a:off x="5398331" y="1473055"/>
            <a:ext cx="1922072" cy="287581"/>
          </a:xfrm>
          <a:prstGeom prst="rect">
            <a:avLst/>
          </a:prstGeom>
          <a:noFill/>
        </p:spPr>
        <p:txBody>
          <a:bodyPr wrap="square" lIns="101919" tIns="50960" rIns="101919" bIns="50960" rtlCol="0">
            <a:spAutoFit/>
          </a:bodyPr>
          <a:lstStyle/>
          <a:p>
            <a:pPr marL="191098" indent="-191098">
              <a:buFont typeface="Wingdings" panose="05000000000000000000" pitchFamily="2" charset="2"/>
              <a:buChar char="§"/>
            </a:pPr>
            <a:r>
              <a:rPr lang="ja-JP" altLang="en-US" sz="1200" b="1" dirty="0">
                <a:solidFill>
                  <a:schemeClr val="bg1">
                    <a:lumMod val="50000"/>
                  </a:schemeClr>
                </a:solidFill>
              </a:rPr>
              <a:t>株式会</a:t>
            </a:r>
            <a:r>
              <a:rPr lang="ja-JP" altLang="en-US" sz="1200" b="1" dirty="0" smtClean="0">
                <a:solidFill>
                  <a:schemeClr val="bg1">
                    <a:lumMod val="50000"/>
                  </a:schemeClr>
                </a:solidFill>
              </a:rPr>
              <a:t>社</a:t>
            </a:r>
            <a:r>
              <a:rPr lang="ja-JP" altLang="en-US" sz="1200" b="1" dirty="0">
                <a:solidFill>
                  <a:schemeClr val="bg1">
                    <a:lumMod val="50000"/>
                  </a:schemeClr>
                </a:solidFill>
              </a:rPr>
              <a:t>イ</a:t>
            </a:r>
            <a:r>
              <a:rPr lang="ja-JP" altLang="en-US" sz="1200" b="1" dirty="0" smtClean="0">
                <a:solidFill>
                  <a:schemeClr val="bg1">
                    <a:lumMod val="50000"/>
                  </a:schemeClr>
                </a:solidFill>
              </a:rPr>
              <a:t>ー</a:t>
            </a:r>
            <a:r>
              <a:rPr lang="ja-JP" altLang="en-US" sz="1200" b="1" dirty="0">
                <a:solidFill>
                  <a:schemeClr val="bg1">
                    <a:lumMod val="50000"/>
                  </a:schemeClr>
                </a:solidFill>
              </a:rPr>
              <a:t>カウント</a:t>
            </a:r>
            <a:endParaRPr lang="ko-KR" altLang="en-US" sz="1200" b="1" dirty="0">
              <a:solidFill>
                <a:schemeClr val="bg1">
                  <a:lumMod val="50000"/>
                </a:schemeClr>
              </a:solidFill>
            </a:endParaRPr>
          </a:p>
        </p:txBody>
      </p:sp>
      <p:sp>
        <p:nvSpPr>
          <p:cNvPr id="36" name="TextBox 35"/>
          <p:cNvSpPr txBox="1"/>
          <p:nvPr/>
        </p:nvSpPr>
        <p:spPr>
          <a:xfrm>
            <a:off x="8152811" y="1193832"/>
            <a:ext cx="1538130" cy="296673"/>
          </a:xfrm>
          <a:prstGeom prst="rect">
            <a:avLst/>
          </a:prstGeom>
          <a:noFill/>
        </p:spPr>
        <p:txBody>
          <a:bodyPr wrap="square" lIns="101919" tIns="50960" rIns="101919" bIns="50960" rtlCol="0">
            <a:spAutoFit/>
          </a:bodyPr>
          <a:lstStyle/>
          <a:p>
            <a:r>
              <a:rPr lang="ja-JP" altLang="en-US" sz="1200" b="1" dirty="0">
                <a:solidFill>
                  <a:srgbClr val="C00000"/>
                </a:solidFill>
              </a:rPr>
              <a:t>設立日</a:t>
            </a:r>
            <a:endParaRPr lang="ko-KR" altLang="en-US" sz="1200" b="1" dirty="0">
              <a:solidFill>
                <a:srgbClr val="C00000"/>
              </a:solidFill>
            </a:endParaRPr>
          </a:p>
        </p:txBody>
      </p:sp>
      <p:sp>
        <p:nvSpPr>
          <p:cNvPr id="37" name="TextBox 36"/>
          <p:cNvSpPr txBox="1"/>
          <p:nvPr/>
        </p:nvSpPr>
        <p:spPr>
          <a:xfrm>
            <a:off x="8152812" y="1473053"/>
            <a:ext cx="2477760" cy="472247"/>
          </a:xfrm>
          <a:prstGeom prst="rect">
            <a:avLst/>
          </a:prstGeom>
          <a:noFill/>
        </p:spPr>
        <p:txBody>
          <a:bodyPr wrap="square" lIns="101919" tIns="50960" rIns="101919" bIns="50960" rtlCol="0">
            <a:spAutoFit/>
          </a:bodyPr>
          <a:lstStyle/>
          <a:p>
            <a:pPr marL="191098" indent="-191098">
              <a:buFont typeface="Wingdings" panose="05000000000000000000" pitchFamily="2" charset="2"/>
              <a:buChar char="§"/>
            </a:pPr>
            <a:r>
              <a:rPr lang="ja-JP" altLang="en-US" sz="1200" b="1" dirty="0">
                <a:solidFill>
                  <a:schemeClr val="bg1">
                    <a:lumMod val="50000"/>
                  </a:schemeClr>
                </a:solidFill>
              </a:rPr>
              <a:t>平</a:t>
            </a:r>
            <a:r>
              <a:rPr lang="ja-JP" altLang="en-US" sz="1200" b="1" dirty="0" smtClean="0">
                <a:solidFill>
                  <a:schemeClr val="bg1">
                    <a:lumMod val="50000"/>
                  </a:schemeClr>
                </a:solidFill>
              </a:rPr>
              <a:t>成</a:t>
            </a:r>
            <a:r>
              <a:rPr lang="en-US" altLang="ja-JP" sz="1200" b="1" dirty="0" smtClean="0">
                <a:solidFill>
                  <a:schemeClr val="bg1">
                    <a:lumMod val="50000"/>
                  </a:schemeClr>
                </a:solidFill>
              </a:rPr>
              <a:t>28</a:t>
            </a:r>
            <a:r>
              <a:rPr lang="ja-JP" altLang="en-US" sz="1200" b="1" dirty="0" smtClean="0">
                <a:solidFill>
                  <a:schemeClr val="bg1">
                    <a:lumMod val="50000"/>
                  </a:schemeClr>
                </a:solidFill>
              </a:rPr>
              <a:t>年</a:t>
            </a:r>
            <a:r>
              <a:rPr lang="en-US" altLang="ja-JP" sz="1200" b="1" dirty="0" smtClean="0">
                <a:solidFill>
                  <a:schemeClr val="bg1">
                    <a:lumMod val="50000"/>
                  </a:schemeClr>
                </a:solidFill>
              </a:rPr>
              <a:t>10</a:t>
            </a:r>
            <a:r>
              <a:rPr lang="ja-JP" altLang="en-US" sz="1200" b="1" dirty="0" smtClean="0">
                <a:solidFill>
                  <a:schemeClr val="bg1">
                    <a:lumMod val="50000"/>
                  </a:schemeClr>
                </a:solidFill>
              </a:rPr>
              <a:t>月</a:t>
            </a:r>
            <a:r>
              <a:rPr lang="en-US" altLang="ja-JP" sz="1200" b="1" dirty="0" smtClean="0">
                <a:solidFill>
                  <a:schemeClr val="bg1">
                    <a:lumMod val="50000"/>
                  </a:schemeClr>
                </a:solidFill>
              </a:rPr>
              <a:t>11</a:t>
            </a:r>
            <a:r>
              <a:rPr lang="ja-JP" altLang="en-US" sz="1200" b="1" dirty="0" smtClean="0">
                <a:solidFill>
                  <a:schemeClr val="bg1">
                    <a:lumMod val="50000"/>
                  </a:schemeClr>
                </a:solidFill>
              </a:rPr>
              <a:t>日</a:t>
            </a:r>
            <a:endParaRPr lang="en-US" altLang="ja-JP" sz="1200" b="1" dirty="0" smtClean="0">
              <a:solidFill>
                <a:schemeClr val="bg1">
                  <a:lumMod val="50000"/>
                </a:schemeClr>
              </a:solidFill>
            </a:endParaRPr>
          </a:p>
          <a:p>
            <a:r>
              <a:rPr lang="ja-JP" altLang="en-US" sz="1200" b="1" dirty="0">
                <a:solidFill>
                  <a:schemeClr val="bg1">
                    <a:lumMod val="50000"/>
                  </a:schemeClr>
                </a:solidFill>
              </a:rPr>
              <a:t>　</a:t>
            </a:r>
            <a:r>
              <a:rPr lang="ja-JP" altLang="en-US" sz="1200" b="1" dirty="0" smtClean="0">
                <a:solidFill>
                  <a:schemeClr val="bg1">
                    <a:lumMod val="50000"/>
                  </a:schemeClr>
                </a:solidFill>
              </a:rPr>
              <a:t>　</a:t>
            </a:r>
            <a:r>
              <a:rPr lang="en-US" altLang="ja-JP" sz="1200" b="1" dirty="0" smtClean="0">
                <a:solidFill>
                  <a:schemeClr val="bg1">
                    <a:lumMod val="50000"/>
                  </a:schemeClr>
                </a:solidFill>
              </a:rPr>
              <a:t>(</a:t>
            </a:r>
            <a:r>
              <a:rPr lang="ja-JP" altLang="en-US" sz="1200" b="1" dirty="0" smtClean="0">
                <a:solidFill>
                  <a:schemeClr val="bg1">
                    <a:lumMod val="50000"/>
                  </a:schemeClr>
                </a:solidFill>
              </a:rPr>
              <a:t>韓国本社</a:t>
            </a:r>
            <a:r>
              <a:rPr lang="ko-KR" altLang="en-US" sz="1200" b="1" dirty="0" smtClean="0">
                <a:solidFill>
                  <a:schemeClr val="bg1">
                    <a:lumMod val="50000"/>
                  </a:schemeClr>
                </a:solidFill>
              </a:rPr>
              <a:t> </a:t>
            </a:r>
            <a:r>
              <a:rPr lang="ja-JP" altLang="en-US" sz="1200" b="1" dirty="0">
                <a:solidFill>
                  <a:schemeClr val="bg1">
                    <a:lumMod val="50000"/>
                  </a:schemeClr>
                </a:solidFill>
              </a:rPr>
              <a:t>平</a:t>
            </a:r>
            <a:r>
              <a:rPr lang="ja-JP" altLang="en-US" sz="1200" b="1" dirty="0" smtClean="0">
                <a:solidFill>
                  <a:schemeClr val="bg1">
                    <a:lumMod val="50000"/>
                  </a:schemeClr>
                </a:solidFill>
              </a:rPr>
              <a:t>成</a:t>
            </a:r>
            <a:r>
              <a:rPr lang="en-US" altLang="ja-JP" sz="1200" b="1" dirty="0" smtClean="0">
                <a:solidFill>
                  <a:schemeClr val="bg1">
                    <a:lumMod val="50000"/>
                  </a:schemeClr>
                </a:solidFill>
              </a:rPr>
              <a:t>11</a:t>
            </a:r>
            <a:r>
              <a:rPr lang="ja-JP" altLang="en-US" sz="1200" b="1" dirty="0" smtClean="0">
                <a:solidFill>
                  <a:schemeClr val="bg1">
                    <a:lumMod val="50000"/>
                  </a:schemeClr>
                </a:solidFill>
              </a:rPr>
              <a:t>年</a:t>
            </a:r>
            <a:r>
              <a:rPr lang="en-US" altLang="ja-JP" sz="1200" b="1" dirty="0">
                <a:solidFill>
                  <a:schemeClr val="bg1">
                    <a:lumMod val="50000"/>
                  </a:schemeClr>
                </a:solidFill>
              </a:rPr>
              <a:t>8</a:t>
            </a:r>
            <a:r>
              <a:rPr lang="ja-JP" altLang="en-US" sz="1200" b="1" dirty="0" smtClean="0">
                <a:solidFill>
                  <a:schemeClr val="bg1">
                    <a:lumMod val="50000"/>
                  </a:schemeClr>
                </a:solidFill>
              </a:rPr>
              <a:t>月</a:t>
            </a:r>
            <a:r>
              <a:rPr lang="en-US" altLang="ko-KR" sz="1200" b="1" dirty="0" smtClean="0">
                <a:solidFill>
                  <a:schemeClr val="bg1">
                    <a:lumMod val="50000"/>
                  </a:schemeClr>
                </a:solidFill>
              </a:rPr>
              <a:t>18</a:t>
            </a:r>
            <a:r>
              <a:rPr lang="ja-JP" altLang="en-US" sz="1200" b="1" dirty="0">
                <a:solidFill>
                  <a:schemeClr val="bg1">
                    <a:lumMod val="50000"/>
                  </a:schemeClr>
                </a:solidFill>
              </a:rPr>
              <a:t>日</a:t>
            </a:r>
            <a:r>
              <a:rPr lang="en-US" altLang="ko-KR" sz="1200" b="1" dirty="0" smtClean="0">
                <a:solidFill>
                  <a:schemeClr val="bg1">
                    <a:lumMod val="50000"/>
                  </a:schemeClr>
                </a:solidFill>
              </a:rPr>
              <a:t>)</a:t>
            </a:r>
            <a:endParaRPr lang="ko-KR" altLang="en-US" sz="1200" b="1" dirty="0">
              <a:solidFill>
                <a:schemeClr val="bg1">
                  <a:lumMod val="50000"/>
                </a:schemeClr>
              </a:solidFill>
            </a:endParaRPr>
          </a:p>
        </p:txBody>
      </p:sp>
      <p:sp>
        <p:nvSpPr>
          <p:cNvPr id="38" name="TextBox 37"/>
          <p:cNvSpPr txBox="1"/>
          <p:nvPr/>
        </p:nvSpPr>
        <p:spPr>
          <a:xfrm>
            <a:off x="5398331" y="2173743"/>
            <a:ext cx="1538130" cy="296673"/>
          </a:xfrm>
          <a:prstGeom prst="rect">
            <a:avLst/>
          </a:prstGeom>
          <a:noFill/>
        </p:spPr>
        <p:txBody>
          <a:bodyPr wrap="square" lIns="101919" tIns="50960" rIns="101919" bIns="50960" rtlCol="0">
            <a:spAutoFit/>
          </a:bodyPr>
          <a:lstStyle/>
          <a:p>
            <a:r>
              <a:rPr lang="ja-JP" altLang="en-US" sz="1200" b="1" dirty="0">
                <a:solidFill>
                  <a:srgbClr val="C00000"/>
                </a:solidFill>
              </a:rPr>
              <a:t>従業</a:t>
            </a:r>
            <a:r>
              <a:rPr lang="ja-JP" altLang="en-US" sz="1200" b="1" dirty="0" smtClean="0">
                <a:solidFill>
                  <a:srgbClr val="C00000"/>
                </a:solidFill>
              </a:rPr>
              <a:t>員</a:t>
            </a:r>
            <a:r>
              <a:rPr lang="ja-JP" altLang="en-US" sz="1200" b="1" dirty="0">
                <a:solidFill>
                  <a:srgbClr val="C00000"/>
                </a:solidFill>
              </a:rPr>
              <a:t>数</a:t>
            </a:r>
            <a:endParaRPr lang="ko-KR" altLang="en-US" sz="1200" b="1" dirty="0">
              <a:solidFill>
                <a:srgbClr val="C00000"/>
              </a:solidFill>
            </a:endParaRPr>
          </a:p>
        </p:txBody>
      </p:sp>
      <p:sp>
        <p:nvSpPr>
          <p:cNvPr id="39" name="TextBox 38"/>
          <p:cNvSpPr txBox="1"/>
          <p:nvPr/>
        </p:nvSpPr>
        <p:spPr>
          <a:xfrm>
            <a:off x="5398330" y="2452965"/>
            <a:ext cx="2397226" cy="287581"/>
          </a:xfrm>
          <a:prstGeom prst="rect">
            <a:avLst/>
          </a:prstGeom>
          <a:noFill/>
        </p:spPr>
        <p:txBody>
          <a:bodyPr wrap="square" lIns="101919" tIns="50960" rIns="101919" bIns="50960" rtlCol="0">
            <a:spAutoFit/>
          </a:bodyPr>
          <a:lstStyle/>
          <a:p>
            <a:pPr marL="191098" indent="-191098">
              <a:buFont typeface="Wingdings" panose="05000000000000000000" pitchFamily="2" charset="2"/>
              <a:buChar char="§"/>
            </a:pPr>
            <a:r>
              <a:rPr lang="en-US" altLang="ko-KR" sz="1200" b="1" dirty="0" smtClean="0">
                <a:solidFill>
                  <a:schemeClr val="bg1">
                    <a:lumMod val="50000"/>
                  </a:schemeClr>
                </a:solidFill>
              </a:rPr>
              <a:t>250</a:t>
            </a:r>
            <a:r>
              <a:rPr lang="ja-JP" altLang="en-US" sz="1200" b="1" dirty="0">
                <a:solidFill>
                  <a:schemeClr val="bg1">
                    <a:lumMod val="50000"/>
                  </a:schemeClr>
                </a:solidFill>
              </a:rPr>
              <a:t>名</a:t>
            </a:r>
            <a:r>
              <a:rPr lang="ko-KR" altLang="en-US" sz="1200" b="1" dirty="0" smtClean="0">
                <a:solidFill>
                  <a:schemeClr val="bg1">
                    <a:lumMod val="50000"/>
                  </a:schemeClr>
                </a:solidFill>
              </a:rPr>
              <a:t> </a:t>
            </a:r>
            <a:r>
              <a:rPr lang="en-US" altLang="ko-KR" sz="1200" b="1" dirty="0" smtClean="0">
                <a:solidFill>
                  <a:schemeClr val="bg1">
                    <a:lumMod val="50000"/>
                  </a:schemeClr>
                </a:solidFill>
              </a:rPr>
              <a:t>(</a:t>
            </a:r>
            <a:r>
              <a:rPr lang="ja-JP" altLang="en-US" sz="1200" b="1" dirty="0">
                <a:solidFill>
                  <a:schemeClr val="bg1">
                    <a:lumMod val="50000"/>
                  </a:schemeClr>
                </a:solidFill>
              </a:rPr>
              <a:t>平</a:t>
            </a:r>
            <a:r>
              <a:rPr lang="ja-JP" altLang="en-US" sz="1200" b="1" dirty="0" smtClean="0">
                <a:solidFill>
                  <a:schemeClr val="bg1">
                    <a:lumMod val="50000"/>
                  </a:schemeClr>
                </a:solidFill>
              </a:rPr>
              <a:t>成</a:t>
            </a:r>
            <a:r>
              <a:rPr lang="en-US" altLang="ja-JP" sz="1200" b="1" dirty="0" smtClean="0">
                <a:solidFill>
                  <a:schemeClr val="bg1">
                    <a:lumMod val="50000"/>
                  </a:schemeClr>
                </a:solidFill>
              </a:rPr>
              <a:t>28</a:t>
            </a:r>
            <a:r>
              <a:rPr lang="ja-JP" altLang="en-US" sz="1200" b="1" dirty="0" smtClean="0">
                <a:solidFill>
                  <a:schemeClr val="bg1">
                    <a:lumMod val="50000"/>
                  </a:schemeClr>
                </a:solidFill>
              </a:rPr>
              <a:t>年</a:t>
            </a:r>
            <a:r>
              <a:rPr lang="en-US" altLang="ko-KR" sz="1200" b="1" dirty="0" smtClean="0">
                <a:solidFill>
                  <a:schemeClr val="bg1">
                    <a:lumMod val="50000"/>
                  </a:schemeClr>
                </a:solidFill>
              </a:rPr>
              <a:t>10</a:t>
            </a:r>
            <a:r>
              <a:rPr lang="ja-JP" altLang="en-US" sz="1200" b="1" dirty="0" smtClean="0">
                <a:solidFill>
                  <a:schemeClr val="bg1">
                    <a:lumMod val="50000"/>
                  </a:schemeClr>
                </a:solidFill>
              </a:rPr>
              <a:t>月基準</a:t>
            </a:r>
            <a:r>
              <a:rPr lang="en-US" altLang="ko-KR" sz="1200" b="1" dirty="0" smtClean="0">
                <a:solidFill>
                  <a:schemeClr val="bg1">
                    <a:lumMod val="50000"/>
                  </a:schemeClr>
                </a:solidFill>
              </a:rPr>
              <a:t>)</a:t>
            </a:r>
            <a:endParaRPr lang="ko-KR" altLang="en-US" sz="1200" b="1" dirty="0">
              <a:solidFill>
                <a:schemeClr val="bg1">
                  <a:lumMod val="50000"/>
                </a:schemeClr>
              </a:solidFill>
            </a:endParaRPr>
          </a:p>
        </p:txBody>
      </p:sp>
      <p:sp>
        <p:nvSpPr>
          <p:cNvPr id="40" name="TextBox 39"/>
          <p:cNvSpPr txBox="1"/>
          <p:nvPr/>
        </p:nvSpPr>
        <p:spPr>
          <a:xfrm>
            <a:off x="8152811" y="2173742"/>
            <a:ext cx="1538130" cy="296673"/>
          </a:xfrm>
          <a:prstGeom prst="rect">
            <a:avLst/>
          </a:prstGeom>
          <a:noFill/>
        </p:spPr>
        <p:txBody>
          <a:bodyPr wrap="square" lIns="101919" tIns="50960" rIns="101919" bIns="50960" rtlCol="0">
            <a:spAutoFit/>
          </a:bodyPr>
          <a:lstStyle/>
          <a:p>
            <a:r>
              <a:rPr lang="ja-JP" altLang="en-US" sz="1200" b="1" dirty="0" smtClean="0">
                <a:solidFill>
                  <a:srgbClr val="C00000"/>
                </a:solidFill>
              </a:rPr>
              <a:t>会員数</a:t>
            </a:r>
            <a:endParaRPr lang="ko-KR" altLang="en-US" sz="1200" b="1" dirty="0">
              <a:solidFill>
                <a:srgbClr val="C00000"/>
              </a:solidFill>
            </a:endParaRPr>
          </a:p>
        </p:txBody>
      </p:sp>
      <p:sp>
        <p:nvSpPr>
          <p:cNvPr id="41" name="TextBox 40"/>
          <p:cNvSpPr txBox="1"/>
          <p:nvPr/>
        </p:nvSpPr>
        <p:spPr>
          <a:xfrm>
            <a:off x="8152812" y="2452965"/>
            <a:ext cx="2477760" cy="287581"/>
          </a:xfrm>
          <a:prstGeom prst="rect">
            <a:avLst/>
          </a:prstGeom>
          <a:noFill/>
        </p:spPr>
        <p:txBody>
          <a:bodyPr wrap="square" lIns="101919" tIns="50960" rIns="101919" bIns="50960" rtlCol="0">
            <a:spAutoFit/>
          </a:bodyPr>
          <a:lstStyle/>
          <a:p>
            <a:pPr marL="191098" indent="-191098">
              <a:buFont typeface="Wingdings" panose="05000000000000000000" pitchFamily="2" charset="2"/>
              <a:buChar char="§"/>
            </a:pPr>
            <a:r>
              <a:rPr lang="ja-JP" altLang="en-US" sz="1200" b="1" dirty="0" smtClean="0">
                <a:solidFill>
                  <a:schemeClr val="bg1">
                    <a:lumMod val="50000"/>
                  </a:schemeClr>
                </a:solidFill>
              </a:rPr>
              <a:t>全世界</a:t>
            </a:r>
            <a:r>
              <a:rPr lang="en-US" altLang="ja-JP" sz="1200" b="1" dirty="0" smtClean="0">
                <a:solidFill>
                  <a:schemeClr val="bg1">
                    <a:lumMod val="50000"/>
                  </a:schemeClr>
                </a:solidFill>
              </a:rPr>
              <a:t>2</a:t>
            </a:r>
            <a:r>
              <a:rPr lang="ja-JP" altLang="en-US" sz="1200" b="1" dirty="0" smtClean="0">
                <a:solidFill>
                  <a:schemeClr val="bg1">
                    <a:lumMod val="50000"/>
                  </a:schemeClr>
                </a:solidFill>
              </a:rPr>
              <a:t>万</a:t>
            </a:r>
            <a:r>
              <a:rPr lang="en-US" altLang="ja-JP" sz="1200" b="1" dirty="0" smtClean="0">
                <a:solidFill>
                  <a:schemeClr val="bg1">
                    <a:lumMod val="50000"/>
                  </a:schemeClr>
                </a:solidFill>
              </a:rPr>
              <a:t>5</a:t>
            </a:r>
            <a:r>
              <a:rPr lang="ja-JP" altLang="en-US" sz="1200" b="1" dirty="0" smtClean="0">
                <a:solidFill>
                  <a:schemeClr val="bg1">
                    <a:lumMod val="50000"/>
                  </a:schemeClr>
                </a:solidFill>
              </a:rPr>
              <a:t>千企業</a:t>
            </a:r>
            <a:endParaRPr lang="en-US" altLang="ko-KR" sz="1200" b="1" dirty="0">
              <a:solidFill>
                <a:schemeClr val="bg1">
                  <a:lumMod val="50000"/>
                </a:schemeClr>
              </a:solidFill>
            </a:endParaRPr>
          </a:p>
        </p:txBody>
      </p:sp>
      <p:sp>
        <p:nvSpPr>
          <p:cNvPr id="42" name="TextBox 41"/>
          <p:cNvSpPr txBox="1"/>
          <p:nvPr/>
        </p:nvSpPr>
        <p:spPr>
          <a:xfrm>
            <a:off x="5398331" y="3235310"/>
            <a:ext cx="1538130" cy="296673"/>
          </a:xfrm>
          <a:prstGeom prst="rect">
            <a:avLst/>
          </a:prstGeom>
          <a:noFill/>
        </p:spPr>
        <p:txBody>
          <a:bodyPr wrap="square" lIns="101919" tIns="50960" rIns="101919" bIns="50960" rtlCol="0">
            <a:spAutoFit/>
          </a:bodyPr>
          <a:lstStyle/>
          <a:p>
            <a:r>
              <a:rPr lang="ja-JP" altLang="en-US" sz="1200" b="1" dirty="0">
                <a:solidFill>
                  <a:srgbClr val="C00000"/>
                </a:solidFill>
              </a:rPr>
              <a:t>主</a:t>
            </a:r>
            <a:r>
              <a:rPr lang="ja-JP" altLang="en-US" sz="1200" b="1" dirty="0" smtClean="0">
                <a:solidFill>
                  <a:srgbClr val="C00000"/>
                </a:solidFill>
              </a:rPr>
              <a:t>なビジネス</a:t>
            </a:r>
            <a:endParaRPr lang="ko-KR" altLang="en-US" sz="1200" b="1" dirty="0">
              <a:solidFill>
                <a:srgbClr val="C00000"/>
              </a:solidFill>
            </a:endParaRPr>
          </a:p>
        </p:txBody>
      </p:sp>
      <p:sp>
        <p:nvSpPr>
          <p:cNvPr id="43" name="TextBox 42"/>
          <p:cNvSpPr txBox="1"/>
          <p:nvPr/>
        </p:nvSpPr>
        <p:spPr>
          <a:xfrm>
            <a:off x="5398330" y="3514531"/>
            <a:ext cx="5116418" cy="296673"/>
          </a:xfrm>
          <a:prstGeom prst="rect">
            <a:avLst/>
          </a:prstGeom>
          <a:noFill/>
        </p:spPr>
        <p:txBody>
          <a:bodyPr wrap="square" lIns="101919" tIns="50960" rIns="101919" bIns="50960" rtlCol="0">
            <a:spAutoFit/>
          </a:bodyPr>
          <a:lstStyle/>
          <a:p>
            <a:pPr marL="191098" indent="-191098">
              <a:buFont typeface="Wingdings" panose="05000000000000000000" pitchFamily="2" charset="2"/>
              <a:buChar char="§"/>
            </a:pPr>
            <a:r>
              <a:rPr lang="ja-JP" altLang="en-US" sz="1200" b="1" dirty="0" smtClean="0">
                <a:solidFill>
                  <a:schemeClr val="bg1">
                    <a:lumMod val="50000"/>
                  </a:schemeClr>
                </a:solidFill>
              </a:rPr>
              <a:t>クラウド型</a:t>
            </a:r>
            <a:r>
              <a:rPr lang="en-US" altLang="ko-KR" sz="1200" b="1" dirty="0" smtClean="0">
                <a:solidFill>
                  <a:schemeClr val="bg1">
                    <a:lumMod val="50000"/>
                  </a:schemeClr>
                </a:solidFill>
              </a:rPr>
              <a:t>ERP</a:t>
            </a:r>
            <a:r>
              <a:rPr lang="ja-JP" altLang="en-US" sz="1200" b="1" dirty="0" smtClean="0">
                <a:solidFill>
                  <a:schemeClr val="bg1">
                    <a:lumMod val="50000"/>
                  </a:schemeClr>
                </a:solidFill>
              </a:rPr>
              <a:t>システムの開発並びにサービス</a:t>
            </a:r>
            <a:endParaRPr lang="ko-KR" altLang="en-US" sz="1200" b="1" dirty="0">
              <a:solidFill>
                <a:schemeClr val="bg1">
                  <a:lumMod val="50000"/>
                </a:schemeClr>
              </a:solidFill>
            </a:endParaRPr>
          </a:p>
        </p:txBody>
      </p:sp>
      <p:sp>
        <p:nvSpPr>
          <p:cNvPr id="44" name="TextBox 43"/>
          <p:cNvSpPr txBox="1"/>
          <p:nvPr/>
        </p:nvSpPr>
        <p:spPr>
          <a:xfrm>
            <a:off x="5390090" y="4108536"/>
            <a:ext cx="1538130" cy="296673"/>
          </a:xfrm>
          <a:prstGeom prst="rect">
            <a:avLst/>
          </a:prstGeom>
          <a:noFill/>
        </p:spPr>
        <p:txBody>
          <a:bodyPr wrap="square" lIns="101919" tIns="50960" rIns="101919" bIns="50960" rtlCol="0">
            <a:spAutoFit/>
          </a:bodyPr>
          <a:lstStyle/>
          <a:p>
            <a:r>
              <a:rPr lang="ja-JP" altLang="en-US" sz="1200" b="1" dirty="0">
                <a:solidFill>
                  <a:srgbClr val="C00000"/>
                </a:solidFill>
              </a:rPr>
              <a:t>拠点</a:t>
            </a:r>
            <a:endParaRPr lang="ko-KR" altLang="en-US" sz="1200" b="1" dirty="0">
              <a:solidFill>
                <a:srgbClr val="C00000"/>
              </a:solidFill>
            </a:endParaRPr>
          </a:p>
        </p:txBody>
      </p:sp>
      <p:sp>
        <p:nvSpPr>
          <p:cNvPr id="45" name="TextBox 44"/>
          <p:cNvSpPr txBox="1"/>
          <p:nvPr/>
        </p:nvSpPr>
        <p:spPr>
          <a:xfrm>
            <a:off x="5390088" y="4387760"/>
            <a:ext cx="5240483" cy="1210911"/>
          </a:xfrm>
          <a:prstGeom prst="rect">
            <a:avLst/>
          </a:prstGeom>
          <a:noFill/>
        </p:spPr>
        <p:txBody>
          <a:bodyPr wrap="square" lIns="101919" tIns="50960" rIns="101919" bIns="50960" rtlCol="0">
            <a:spAutoFit/>
          </a:bodyPr>
          <a:lstStyle/>
          <a:p>
            <a:pPr marL="191098" indent="-191098">
              <a:buFont typeface="Wingdings" panose="05000000000000000000" pitchFamily="2" charset="2"/>
              <a:buChar char="§"/>
            </a:pPr>
            <a:r>
              <a:rPr lang="ja-JP" altLang="en-US" sz="1200" b="1" dirty="0" smtClean="0">
                <a:solidFill>
                  <a:schemeClr val="bg1">
                    <a:lumMod val="50000"/>
                  </a:schemeClr>
                </a:solidFill>
              </a:rPr>
              <a:t>日</a:t>
            </a:r>
            <a:r>
              <a:rPr lang="ja-JP" altLang="en-US" sz="1200" b="1" dirty="0">
                <a:solidFill>
                  <a:schemeClr val="bg1">
                    <a:lumMod val="50000"/>
                  </a:schemeClr>
                </a:solidFill>
              </a:rPr>
              <a:t>本</a:t>
            </a:r>
            <a:r>
              <a:rPr lang="ja-JP" altLang="en-US" sz="1200" b="1" dirty="0" smtClean="0">
                <a:solidFill>
                  <a:schemeClr val="bg1">
                    <a:lumMod val="50000"/>
                  </a:schemeClr>
                </a:solidFill>
              </a:rPr>
              <a:t>法</a:t>
            </a:r>
            <a:r>
              <a:rPr lang="ja-JP" altLang="en-US" sz="1200" b="1" dirty="0">
                <a:solidFill>
                  <a:schemeClr val="bg1">
                    <a:lumMod val="50000"/>
                  </a:schemeClr>
                </a:solidFill>
              </a:rPr>
              <a:t>人</a:t>
            </a:r>
            <a:r>
              <a:rPr lang="ko-KR" altLang="en-US" sz="1200" b="1" dirty="0">
                <a:solidFill>
                  <a:schemeClr val="bg1">
                    <a:lumMod val="50000"/>
                  </a:schemeClr>
                </a:solidFill>
              </a:rPr>
              <a:t> </a:t>
            </a:r>
            <a:r>
              <a:rPr lang="en-US" altLang="ko-KR" sz="1200" b="1" dirty="0" smtClean="0">
                <a:solidFill>
                  <a:schemeClr val="bg1">
                    <a:lumMod val="50000"/>
                  </a:schemeClr>
                </a:solidFill>
              </a:rPr>
              <a:t>(Tokyo, Japan) </a:t>
            </a:r>
          </a:p>
          <a:p>
            <a:pPr marL="191098" indent="-191098">
              <a:buFont typeface="Wingdings" panose="05000000000000000000" pitchFamily="2" charset="2"/>
              <a:buChar char="§"/>
            </a:pPr>
            <a:r>
              <a:rPr lang="ja-JP" altLang="en-US" sz="1200" b="1" dirty="0">
                <a:solidFill>
                  <a:schemeClr val="bg1">
                    <a:lumMod val="50000"/>
                  </a:schemeClr>
                </a:solidFill>
              </a:rPr>
              <a:t>アメリカ法人</a:t>
            </a:r>
            <a:r>
              <a:rPr lang="ko-KR" altLang="en-US" sz="1200" b="1" dirty="0">
                <a:solidFill>
                  <a:schemeClr val="bg1">
                    <a:lumMod val="50000"/>
                  </a:schemeClr>
                </a:solidFill>
              </a:rPr>
              <a:t> </a:t>
            </a:r>
            <a:r>
              <a:rPr lang="en-US" altLang="ko-KR" sz="1200" b="1" dirty="0">
                <a:solidFill>
                  <a:schemeClr val="bg1">
                    <a:lumMod val="50000"/>
                  </a:schemeClr>
                </a:solidFill>
              </a:rPr>
              <a:t>(Torrance, CA 90502, USA)</a:t>
            </a:r>
          </a:p>
          <a:p>
            <a:pPr marL="191098" indent="-191098">
              <a:buFont typeface="Wingdings" panose="05000000000000000000" pitchFamily="2" charset="2"/>
              <a:buChar char="§"/>
            </a:pPr>
            <a:r>
              <a:rPr lang="ja-JP" altLang="en-US" sz="1200" b="1" dirty="0">
                <a:solidFill>
                  <a:schemeClr val="bg1">
                    <a:lumMod val="50000"/>
                  </a:schemeClr>
                </a:solidFill>
              </a:rPr>
              <a:t>中国法人</a:t>
            </a:r>
            <a:r>
              <a:rPr lang="ko-KR" altLang="en-US" sz="1200" b="1" dirty="0">
                <a:solidFill>
                  <a:schemeClr val="bg1">
                    <a:lumMod val="50000"/>
                  </a:schemeClr>
                </a:solidFill>
              </a:rPr>
              <a:t> </a:t>
            </a:r>
            <a:r>
              <a:rPr lang="en-US" altLang="ko-KR" sz="1200" b="1" dirty="0">
                <a:solidFill>
                  <a:schemeClr val="bg1">
                    <a:lumMod val="50000"/>
                  </a:schemeClr>
                </a:solidFill>
              </a:rPr>
              <a:t>(</a:t>
            </a:r>
            <a:r>
              <a:rPr lang="ko-KR" altLang="en-US" sz="1200" b="1" dirty="0">
                <a:solidFill>
                  <a:schemeClr val="bg1">
                    <a:lumMod val="50000"/>
                  </a:schemeClr>
                </a:solidFill>
              </a:rPr>
              <a:t>上海 </a:t>
            </a:r>
            <a:r>
              <a:rPr lang="en-US" altLang="ko-KR" sz="1200" b="1" dirty="0">
                <a:solidFill>
                  <a:schemeClr val="bg1">
                    <a:lumMod val="50000"/>
                  </a:schemeClr>
                </a:solidFill>
              </a:rPr>
              <a:t>/ </a:t>
            </a:r>
            <a:r>
              <a:rPr lang="ko-KR" altLang="en-US" sz="1200" b="1" dirty="0">
                <a:solidFill>
                  <a:schemeClr val="bg1">
                    <a:lumMod val="50000"/>
                  </a:schemeClr>
                </a:solidFill>
              </a:rPr>
              <a:t>广州</a:t>
            </a:r>
            <a:r>
              <a:rPr lang="en-US" altLang="ko-KR" sz="1200" b="1" dirty="0">
                <a:solidFill>
                  <a:schemeClr val="bg1">
                    <a:lumMod val="50000"/>
                  </a:schemeClr>
                </a:solidFill>
              </a:rPr>
              <a:t>, </a:t>
            </a:r>
            <a:r>
              <a:rPr lang="ko-KR" altLang="en-US" sz="1200" b="1" dirty="0">
                <a:solidFill>
                  <a:schemeClr val="bg1">
                    <a:lumMod val="50000"/>
                  </a:schemeClr>
                </a:solidFill>
              </a:rPr>
              <a:t>中国</a:t>
            </a:r>
            <a:r>
              <a:rPr lang="en-US" altLang="ko-KR" sz="1200" b="1" dirty="0">
                <a:solidFill>
                  <a:schemeClr val="bg1">
                    <a:lumMod val="50000"/>
                  </a:schemeClr>
                </a:solidFill>
              </a:rPr>
              <a:t>)</a:t>
            </a:r>
          </a:p>
          <a:p>
            <a:pPr marL="191098" indent="-191098">
              <a:buFont typeface="Wingdings" panose="05000000000000000000" pitchFamily="2" charset="2"/>
              <a:buChar char="§"/>
            </a:pPr>
            <a:r>
              <a:rPr lang="ja-JP" altLang="en-US" sz="1200" b="1" dirty="0">
                <a:solidFill>
                  <a:schemeClr val="bg1">
                    <a:lumMod val="50000"/>
                  </a:schemeClr>
                </a:solidFill>
              </a:rPr>
              <a:t>台湾法人</a:t>
            </a:r>
            <a:r>
              <a:rPr lang="ko-KR" altLang="en-US" sz="1200" b="1" dirty="0">
                <a:solidFill>
                  <a:schemeClr val="bg1">
                    <a:lumMod val="50000"/>
                  </a:schemeClr>
                </a:solidFill>
              </a:rPr>
              <a:t> </a:t>
            </a:r>
            <a:r>
              <a:rPr lang="en-US" altLang="ko-KR" sz="1200" b="1" dirty="0">
                <a:solidFill>
                  <a:schemeClr val="bg1">
                    <a:lumMod val="50000"/>
                  </a:schemeClr>
                </a:solidFill>
              </a:rPr>
              <a:t>(Taipei, Taiwan)</a:t>
            </a:r>
          </a:p>
          <a:p>
            <a:pPr marL="191098" indent="-191098">
              <a:buFont typeface="Wingdings" panose="05000000000000000000" pitchFamily="2" charset="2"/>
              <a:buChar char="§"/>
            </a:pPr>
            <a:r>
              <a:rPr lang="ja-JP" altLang="en-US" sz="1200" b="1" dirty="0">
                <a:solidFill>
                  <a:schemeClr val="bg1">
                    <a:lumMod val="50000"/>
                  </a:schemeClr>
                </a:solidFill>
              </a:rPr>
              <a:t>ベトナム法人</a:t>
            </a:r>
            <a:r>
              <a:rPr lang="ko-KR" altLang="en-US" sz="1200" b="1" dirty="0">
                <a:solidFill>
                  <a:schemeClr val="bg1">
                    <a:lumMod val="50000"/>
                  </a:schemeClr>
                </a:solidFill>
              </a:rPr>
              <a:t> </a:t>
            </a:r>
            <a:r>
              <a:rPr lang="en-US" altLang="ko-KR" sz="1200" b="1" dirty="0">
                <a:solidFill>
                  <a:schemeClr val="bg1">
                    <a:lumMod val="50000"/>
                  </a:schemeClr>
                </a:solidFill>
              </a:rPr>
              <a:t>(Ho Chi Minh, Vietnam) </a:t>
            </a:r>
          </a:p>
          <a:p>
            <a:pPr marL="191098" indent="-191098">
              <a:buFont typeface="Wingdings" panose="05000000000000000000" pitchFamily="2" charset="2"/>
              <a:buChar char="§"/>
            </a:pPr>
            <a:r>
              <a:rPr lang="ja-JP" altLang="en-US" sz="1200" b="1" dirty="0">
                <a:solidFill>
                  <a:schemeClr val="bg1">
                    <a:lumMod val="50000"/>
                  </a:schemeClr>
                </a:solidFill>
              </a:rPr>
              <a:t>韓国法人</a:t>
            </a:r>
            <a:r>
              <a:rPr lang="ko-KR" altLang="en-US" sz="1200" b="1" dirty="0">
                <a:solidFill>
                  <a:schemeClr val="bg1">
                    <a:lumMod val="50000"/>
                  </a:schemeClr>
                </a:solidFill>
              </a:rPr>
              <a:t> </a:t>
            </a:r>
            <a:r>
              <a:rPr lang="en-US" altLang="ko-KR" sz="1200" b="1" dirty="0">
                <a:solidFill>
                  <a:schemeClr val="bg1">
                    <a:lumMod val="50000"/>
                  </a:schemeClr>
                </a:solidFill>
              </a:rPr>
              <a:t>(</a:t>
            </a:r>
            <a:r>
              <a:rPr lang="ja-JP" altLang="en-US" sz="1200" b="1" dirty="0">
                <a:solidFill>
                  <a:schemeClr val="bg1">
                    <a:lumMod val="50000"/>
                  </a:schemeClr>
                </a:solidFill>
              </a:rPr>
              <a:t>ソウル本社</a:t>
            </a:r>
            <a:r>
              <a:rPr lang="en-US" altLang="ko-KR" sz="1200" b="1" dirty="0">
                <a:solidFill>
                  <a:schemeClr val="bg1">
                    <a:lumMod val="50000"/>
                  </a:schemeClr>
                </a:solidFill>
              </a:rPr>
              <a:t> / </a:t>
            </a:r>
            <a:r>
              <a:rPr lang="ko-KR" altLang="en-US" sz="1200" b="1" dirty="0">
                <a:solidFill>
                  <a:schemeClr val="bg1">
                    <a:lumMod val="50000"/>
                  </a:schemeClr>
                </a:solidFill>
              </a:rPr>
              <a:t>昌原</a:t>
            </a:r>
            <a:r>
              <a:rPr lang="ja-JP" altLang="en-US" sz="1200" b="1" dirty="0">
                <a:solidFill>
                  <a:schemeClr val="bg1">
                    <a:lumMod val="50000"/>
                  </a:schemeClr>
                </a:solidFill>
              </a:rPr>
              <a:t>、大邱、全州支社</a:t>
            </a:r>
            <a:r>
              <a:rPr lang="ko-KR" altLang="en-US" sz="1200" b="1" dirty="0">
                <a:solidFill>
                  <a:schemeClr val="bg1">
                    <a:lumMod val="50000"/>
                  </a:schemeClr>
                </a:solidFill>
              </a:rPr>
              <a:t> </a:t>
            </a:r>
            <a:r>
              <a:rPr lang="en-US" altLang="ko-KR" sz="1200" b="1" dirty="0">
                <a:solidFill>
                  <a:schemeClr val="bg1">
                    <a:lumMod val="50000"/>
                  </a:schemeClr>
                </a:solidFill>
              </a:rPr>
              <a:t>/ </a:t>
            </a:r>
            <a:r>
              <a:rPr lang="ja-JP" altLang="en-US" sz="1200" b="1" dirty="0">
                <a:solidFill>
                  <a:schemeClr val="bg1">
                    <a:lumMod val="50000"/>
                  </a:schemeClr>
                </a:solidFill>
              </a:rPr>
              <a:t>仁川カスタマーセンター</a:t>
            </a:r>
            <a:r>
              <a:rPr lang="en-US" altLang="ko-KR" sz="1200" b="1" dirty="0" smtClean="0">
                <a:solidFill>
                  <a:schemeClr val="bg1">
                    <a:lumMod val="50000"/>
                  </a:schemeClr>
                </a:solidFill>
              </a:rPr>
              <a:t>)</a:t>
            </a:r>
            <a:endParaRPr lang="en-US" altLang="ko-KR" sz="1200" b="1" dirty="0">
              <a:solidFill>
                <a:schemeClr val="bg1">
                  <a:lumMod val="50000"/>
                </a:schemeClr>
              </a:solidFill>
            </a:endParaRPr>
          </a:p>
        </p:txBody>
      </p:sp>
      <p:sp>
        <p:nvSpPr>
          <p:cNvPr id="26" name="평행 사변형 25"/>
          <p:cNvSpPr/>
          <p:nvPr/>
        </p:nvSpPr>
        <p:spPr>
          <a:xfrm flipH="1">
            <a:off x="289786" y="0"/>
            <a:ext cx="601367" cy="540559"/>
          </a:xfrm>
          <a:prstGeom prst="parallelogram">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1919" tIns="50960" rIns="101919" bIns="50960" rtlCol="0" anchor="ctr"/>
          <a:lstStyle/>
          <a:p>
            <a:pPr algn="ctr"/>
            <a:endParaRPr lang="ko-KR" altLang="en-US"/>
          </a:p>
        </p:txBody>
      </p:sp>
      <p:cxnSp>
        <p:nvCxnSpPr>
          <p:cNvPr id="27" name="직선 연결선 26"/>
          <p:cNvCxnSpPr/>
          <p:nvPr/>
        </p:nvCxnSpPr>
        <p:spPr>
          <a:xfrm>
            <a:off x="427560" y="547895"/>
            <a:ext cx="10479951"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직사각형 8"/>
          <p:cNvSpPr/>
          <p:nvPr/>
        </p:nvSpPr>
        <p:spPr>
          <a:xfrm>
            <a:off x="1854250" y="6120829"/>
            <a:ext cx="576064"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5889126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814690" y="612795"/>
            <a:ext cx="4392488" cy="2123658"/>
          </a:xfrm>
          <a:prstGeom prst="rect">
            <a:avLst/>
          </a:prstGeom>
          <a:noFill/>
        </p:spPr>
        <p:txBody>
          <a:bodyPr wrap="square" rtlCol="0">
            <a:spAutoFit/>
          </a:bodyPr>
          <a:lstStyle/>
          <a:p>
            <a:pPr algn="r"/>
            <a:r>
              <a:rPr lang="ja-JP" altLang="en-US" sz="6600" b="1" dirty="0" smtClean="0">
                <a:solidFill>
                  <a:schemeClr val="bg1"/>
                </a:solidFill>
              </a:rPr>
              <a:t>システム</a:t>
            </a:r>
            <a:endParaRPr lang="en-US" altLang="ja-JP" sz="6600" b="1" dirty="0" smtClean="0">
              <a:solidFill>
                <a:schemeClr val="bg1"/>
              </a:solidFill>
            </a:endParaRPr>
          </a:p>
          <a:p>
            <a:pPr algn="r"/>
            <a:r>
              <a:rPr lang="ja-JP" altLang="en-US" sz="6600" b="1" dirty="0" smtClean="0">
                <a:solidFill>
                  <a:schemeClr val="bg1"/>
                </a:solidFill>
              </a:rPr>
              <a:t>機</a:t>
            </a:r>
            <a:r>
              <a:rPr lang="ja-JP" altLang="en-US" sz="6600" b="1" dirty="0">
                <a:solidFill>
                  <a:schemeClr val="bg1"/>
                </a:solidFill>
              </a:rPr>
              <a:t>能</a:t>
            </a:r>
            <a:r>
              <a:rPr lang="ja-JP" altLang="en-US" sz="6600" b="1" dirty="0" smtClean="0">
                <a:solidFill>
                  <a:schemeClr val="bg1"/>
                </a:solidFill>
              </a:rPr>
              <a:t>の構成</a:t>
            </a:r>
            <a:endParaRPr lang="ko-KR" altLang="en-US" sz="6600" b="1" dirty="0">
              <a:solidFill>
                <a:schemeClr val="bg1"/>
              </a:solidFill>
            </a:endParaRPr>
          </a:p>
        </p:txBody>
      </p:sp>
      <p:sp>
        <p:nvSpPr>
          <p:cNvPr id="5" name="TextBox 4"/>
          <p:cNvSpPr txBox="1"/>
          <p:nvPr/>
        </p:nvSpPr>
        <p:spPr>
          <a:xfrm>
            <a:off x="2936793" y="5112717"/>
            <a:ext cx="7200800" cy="1631216"/>
          </a:xfrm>
          <a:prstGeom prst="rect">
            <a:avLst/>
          </a:prstGeom>
          <a:noFill/>
        </p:spPr>
        <p:txBody>
          <a:bodyPr wrap="square" rtlCol="0">
            <a:spAutoFit/>
          </a:bodyPr>
          <a:lstStyle/>
          <a:p>
            <a:pPr algn="r"/>
            <a:r>
              <a:rPr lang="en-US" altLang="ja-JP" b="1" dirty="0" smtClean="0">
                <a:solidFill>
                  <a:schemeClr val="bg1"/>
                </a:solidFill>
              </a:rPr>
              <a:t>&lt; </a:t>
            </a:r>
            <a:r>
              <a:rPr lang="ja-JP" altLang="en-US" b="1" dirty="0" smtClean="0">
                <a:solidFill>
                  <a:schemeClr val="bg1"/>
                </a:solidFill>
              </a:rPr>
              <a:t>在庫、生産、原価、営業、購買、会計、資金、給与 </a:t>
            </a:r>
            <a:r>
              <a:rPr lang="en-US" altLang="ja-JP" b="1" dirty="0" smtClean="0">
                <a:solidFill>
                  <a:schemeClr val="bg1"/>
                </a:solidFill>
              </a:rPr>
              <a:t>&gt;</a:t>
            </a:r>
          </a:p>
          <a:p>
            <a:pPr algn="r"/>
            <a:endParaRPr lang="en-US" altLang="ja-JP" b="1" dirty="0">
              <a:solidFill>
                <a:schemeClr val="bg1"/>
              </a:solidFill>
            </a:endParaRPr>
          </a:p>
          <a:p>
            <a:pPr algn="r"/>
            <a:r>
              <a:rPr lang="ja-JP" altLang="en-US" b="1" dirty="0" smtClean="0">
                <a:solidFill>
                  <a:schemeClr val="bg1"/>
                </a:solidFill>
              </a:rPr>
              <a:t>全ての機能を</a:t>
            </a:r>
            <a:r>
              <a:rPr lang="en-US" altLang="ja-JP" b="1" dirty="0" smtClean="0">
                <a:solidFill>
                  <a:schemeClr val="bg1"/>
                </a:solidFill>
              </a:rPr>
              <a:t>5,000</a:t>
            </a:r>
            <a:r>
              <a:rPr lang="ja-JP" altLang="en-US" b="1" dirty="0" smtClean="0">
                <a:solidFill>
                  <a:schemeClr val="bg1"/>
                </a:solidFill>
              </a:rPr>
              <a:t>円</a:t>
            </a:r>
            <a:r>
              <a:rPr lang="en-US" altLang="ja-JP" b="1" dirty="0" smtClean="0">
                <a:solidFill>
                  <a:schemeClr val="bg1"/>
                </a:solidFill>
              </a:rPr>
              <a:t>/</a:t>
            </a:r>
            <a:r>
              <a:rPr lang="ja-JP" altLang="en-US" b="1" dirty="0" smtClean="0">
                <a:solidFill>
                  <a:schemeClr val="bg1"/>
                </a:solidFill>
              </a:rPr>
              <a:t>月でご利用いただけます。</a:t>
            </a:r>
            <a:endParaRPr lang="en-US" altLang="ja-JP" b="1" dirty="0" smtClean="0">
              <a:solidFill>
                <a:schemeClr val="bg1"/>
              </a:solidFill>
            </a:endParaRPr>
          </a:p>
          <a:p>
            <a:pPr algn="r"/>
            <a:endParaRPr lang="en-US" altLang="ja-JP" b="1" dirty="0" smtClean="0">
              <a:solidFill>
                <a:schemeClr val="bg1"/>
              </a:solidFill>
            </a:endParaRPr>
          </a:p>
          <a:p>
            <a:pPr algn="r"/>
            <a:r>
              <a:rPr lang="ja-JP" altLang="en-US" b="1" dirty="0">
                <a:solidFill>
                  <a:schemeClr val="bg1"/>
                </a:solidFill>
              </a:rPr>
              <a:t>信</a:t>
            </a:r>
            <a:r>
              <a:rPr lang="ja-JP" altLang="en-US" b="1" dirty="0" smtClean="0">
                <a:solidFill>
                  <a:schemeClr val="bg1"/>
                </a:solidFill>
              </a:rPr>
              <a:t>じられます</a:t>
            </a:r>
            <a:r>
              <a:rPr lang="ja-JP" altLang="en-US" b="1" dirty="0">
                <a:solidFill>
                  <a:schemeClr val="bg1"/>
                </a:solidFill>
              </a:rPr>
              <a:t>か</a:t>
            </a:r>
            <a:r>
              <a:rPr lang="en-US" altLang="ja-JP" b="1" dirty="0" smtClean="0">
                <a:solidFill>
                  <a:schemeClr val="bg1"/>
                </a:solidFill>
              </a:rPr>
              <a:t>?</a:t>
            </a:r>
            <a:endParaRPr lang="ko-KR" altLang="en-US" b="1" dirty="0">
              <a:solidFill>
                <a:schemeClr val="bg1"/>
              </a:solidFill>
            </a:endParaRPr>
          </a:p>
        </p:txBody>
      </p:sp>
    </p:spTree>
    <p:extLst>
      <p:ext uri="{BB962C8B-B14F-4D97-AF65-F5344CB8AC3E}">
        <p14:creationId xmlns:p14="http://schemas.microsoft.com/office/powerpoint/2010/main" val="2974102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0" y="3"/>
            <a:ext cx="10909300" cy="540558"/>
          </a:xfrm>
        </p:spPr>
        <p:txBody>
          <a:bodyPr>
            <a:normAutofit/>
          </a:bodyPr>
          <a:lstStyle/>
          <a:p>
            <a:pPr algn="l"/>
            <a:r>
              <a:rPr lang="en-US" altLang="ko-KR" sz="2200" dirty="0">
                <a:solidFill>
                  <a:schemeClr val="tx1">
                    <a:lumMod val="50000"/>
                    <a:lumOff val="50000"/>
                  </a:schemeClr>
                </a:solidFill>
              </a:rPr>
              <a:t>	</a:t>
            </a:r>
            <a:r>
              <a:rPr lang="ja-JP" altLang="en-US" sz="2200" dirty="0">
                <a:solidFill>
                  <a:schemeClr val="tx1">
                    <a:lumMod val="50000"/>
                    <a:lumOff val="50000"/>
                  </a:schemeClr>
                </a:solidFill>
              </a:rPr>
              <a:t>システ</a:t>
            </a:r>
            <a:r>
              <a:rPr lang="ja-JP" altLang="en-US" sz="2200" dirty="0" smtClean="0">
                <a:solidFill>
                  <a:schemeClr val="tx1">
                    <a:lumMod val="50000"/>
                    <a:lumOff val="50000"/>
                  </a:schemeClr>
                </a:solidFill>
              </a:rPr>
              <a:t>ム機能の構成</a:t>
            </a:r>
            <a:r>
              <a:rPr lang="ko-KR" altLang="en-US" sz="2200" dirty="0" smtClean="0">
                <a:solidFill>
                  <a:schemeClr val="tx1">
                    <a:lumMod val="50000"/>
                    <a:lumOff val="50000"/>
                  </a:schemeClr>
                </a:solidFill>
              </a:rPr>
              <a:t> </a:t>
            </a:r>
            <a:r>
              <a:rPr lang="en-US" altLang="ko-KR" sz="2200" dirty="0">
                <a:solidFill>
                  <a:schemeClr val="tx1">
                    <a:lumMod val="50000"/>
                    <a:lumOff val="50000"/>
                  </a:schemeClr>
                </a:solidFill>
              </a:rPr>
              <a:t>- </a:t>
            </a:r>
            <a:r>
              <a:rPr lang="en-US" altLang="ko-KR" sz="2200" dirty="0" smtClean="0">
                <a:solidFill>
                  <a:schemeClr val="tx1">
                    <a:lumMod val="50000"/>
                    <a:lumOff val="50000"/>
                  </a:schemeClr>
                </a:solidFill>
              </a:rPr>
              <a:t>Part </a:t>
            </a:r>
            <a:r>
              <a:rPr lang="en-US" altLang="ko-KR" sz="2200" dirty="0">
                <a:solidFill>
                  <a:schemeClr val="tx1">
                    <a:lumMod val="50000"/>
                    <a:lumOff val="50000"/>
                  </a:schemeClr>
                </a:solidFill>
              </a:rPr>
              <a:t>1</a:t>
            </a:r>
            <a:endParaRPr lang="ko-KR" altLang="en-US" sz="2200" dirty="0">
              <a:solidFill>
                <a:schemeClr val="tx1">
                  <a:lumMod val="50000"/>
                  <a:lumOff val="50000"/>
                </a:schemeClr>
              </a:solidFill>
            </a:endParaRPr>
          </a:p>
        </p:txBody>
      </p:sp>
      <p:graphicFrame>
        <p:nvGraphicFramePr>
          <p:cNvPr id="15" name="표 14"/>
          <p:cNvGraphicFramePr>
            <a:graphicFrameLocks noGrp="1"/>
          </p:cNvGraphicFramePr>
          <p:nvPr>
            <p:extLst>
              <p:ext uri="{D42A27DB-BD31-4B8C-83A1-F6EECF244321}">
                <p14:modId xmlns:p14="http://schemas.microsoft.com/office/powerpoint/2010/main" val="3463469890"/>
              </p:ext>
            </p:extLst>
          </p:nvPr>
        </p:nvGraphicFramePr>
        <p:xfrm>
          <a:off x="214167" y="785532"/>
          <a:ext cx="10480971" cy="6307032"/>
        </p:xfrm>
        <a:graphic>
          <a:graphicData uri="http://schemas.openxmlformats.org/drawingml/2006/table">
            <a:tbl>
              <a:tblPr/>
              <a:tblGrid>
                <a:gridCol w="1951003">
                  <a:extLst>
                    <a:ext uri="{9D8B030D-6E8A-4147-A177-3AD203B41FA5}">
                      <a16:colId xmlns:a16="http://schemas.microsoft.com/office/drawing/2014/main" val="20000"/>
                    </a:ext>
                  </a:extLst>
                </a:gridCol>
                <a:gridCol w="181489">
                  <a:extLst>
                    <a:ext uri="{9D8B030D-6E8A-4147-A177-3AD203B41FA5}">
                      <a16:colId xmlns:a16="http://schemas.microsoft.com/office/drawing/2014/main" val="20001"/>
                    </a:ext>
                  </a:extLst>
                </a:gridCol>
                <a:gridCol w="1951003">
                  <a:extLst>
                    <a:ext uri="{9D8B030D-6E8A-4147-A177-3AD203B41FA5}">
                      <a16:colId xmlns:a16="http://schemas.microsoft.com/office/drawing/2014/main" val="20002"/>
                    </a:ext>
                  </a:extLst>
                </a:gridCol>
                <a:gridCol w="181489">
                  <a:extLst>
                    <a:ext uri="{9D8B030D-6E8A-4147-A177-3AD203B41FA5}">
                      <a16:colId xmlns:a16="http://schemas.microsoft.com/office/drawing/2014/main" val="20003"/>
                    </a:ext>
                  </a:extLst>
                </a:gridCol>
                <a:gridCol w="1951003">
                  <a:extLst>
                    <a:ext uri="{9D8B030D-6E8A-4147-A177-3AD203B41FA5}">
                      <a16:colId xmlns:a16="http://schemas.microsoft.com/office/drawing/2014/main" val="20004"/>
                    </a:ext>
                  </a:extLst>
                </a:gridCol>
                <a:gridCol w="176624">
                  <a:extLst>
                    <a:ext uri="{9D8B030D-6E8A-4147-A177-3AD203B41FA5}">
                      <a16:colId xmlns:a16="http://schemas.microsoft.com/office/drawing/2014/main" val="20005"/>
                    </a:ext>
                  </a:extLst>
                </a:gridCol>
                <a:gridCol w="1955868">
                  <a:extLst>
                    <a:ext uri="{9D8B030D-6E8A-4147-A177-3AD203B41FA5}">
                      <a16:colId xmlns:a16="http://schemas.microsoft.com/office/drawing/2014/main" val="20006"/>
                    </a:ext>
                  </a:extLst>
                </a:gridCol>
                <a:gridCol w="181489">
                  <a:extLst>
                    <a:ext uri="{9D8B030D-6E8A-4147-A177-3AD203B41FA5}">
                      <a16:colId xmlns:a16="http://schemas.microsoft.com/office/drawing/2014/main" val="20007"/>
                    </a:ext>
                  </a:extLst>
                </a:gridCol>
                <a:gridCol w="1951003">
                  <a:extLst>
                    <a:ext uri="{9D8B030D-6E8A-4147-A177-3AD203B41FA5}">
                      <a16:colId xmlns:a16="http://schemas.microsoft.com/office/drawing/2014/main" val="20008"/>
                    </a:ext>
                  </a:extLst>
                </a:gridCol>
              </a:tblGrid>
              <a:tr h="343689">
                <a:tc>
                  <a:txBody>
                    <a:bodyPr/>
                    <a:lstStyle/>
                    <a:p>
                      <a:pPr algn="ctr" fontAlgn="ctr"/>
                      <a:r>
                        <a:rPr lang="ja-JP" altLang="en-US" sz="1400" b="1" i="0" u="none" strike="noStrike" dirty="0" smtClean="0">
                          <a:solidFill>
                            <a:schemeClr val="tx1">
                              <a:lumMod val="65000"/>
                              <a:lumOff val="35000"/>
                            </a:schemeClr>
                          </a:solidFill>
                          <a:effectLst/>
                          <a:latin typeface="맑은 고딕"/>
                        </a:rPr>
                        <a:t>在庫</a:t>
                      </a:r>
                      <a:endParaRPr lang="ko-KR" altLang="en-US" sz="1400" b="1" i="0" u="none" strike="noStrike" dirty="0">
                        <a:solidFill>
                          <a:schemeClr val="tx1">
                            <a:lumMod val="65000"/>
                            <a:lumOff val="35000"/>
                          </a:schemeClr>
                        </a:solidFill>
                        <a:effectLst/>
                        <a:latin typeface="맑은 고딕"/>
                      </a:endParaRPr>
                    </a:p>
                  </a:txBody>
                  <a:tcPr marL="8513" marR="8513" marT="8091" marB="0" anchor="ctr">
                    <a:lnL>
                      <a:noFill/>
                    </a:lnL>
                    <a:lnR>
                      <a:noFill/>
                    </a:lnR>
                    <a:lnT w="19050" cap="flat" cmpd="sng" algn="ctr">
                      <a:solidFill>
                        <a:srgbClr val="808080"/>
                      </a:solidFill>
                      <a:prstDash val="solid"/>
                      <a:round/>
                      <a:headEnd type="none" w="med" len="med"/>
                      <a:tailEnd type="none" w="med" len="med"/>
                    </a:lnT>
                    <a:lnB>
                      <a:noFill/>
                    </a:lnB>
                  </a:tcPr>
                </a:tc>
                <a:tc>
                  <a:txBody>
                    <a:bodyPr/>
                    <a:lstStyle/>
                    <a:p>
                      <a:pPr algn="ctr" fontAlgn="ctr"/>
                      <a:endParaRPr lang="ko-KR" altLang="en-US" sz="14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ctr" fontAlgn="ctr"/>
                      <a:r>
                        <a:rPr lang="ja-JP" altLang="en-US" sz="1400" b="1" i="0" u="none" strike="noStrike" dirty="0" smtClean="0">
                          <a:solidFill>
                            <a:schemeClr val="tx1">
                              <a:lumMod val="65000"/>
                              <a:lumOff val="35000"/>
                            </a:schemeClr>
                          </a:solidFill>
                          <a:effectLst/>
                          <a:latin typeface="맑은 고딕"/>
                        </a:rPr>
                        <a:t>生産</a:t>
                      </a:r>
                      <a:r>
                        <a:rPr lang="ko-KR" altLang="en-US" sz="1400" b="1" i="0" u="none" strike="noStrike" dirty="0" smtClean="0">
                          <a:solidFill>
                            <a:schemeClr val="tx1">
                              <a:lumMod val="65000"/>
                              <a:lumOff val="35000"/>
                            </a:schemeClr>
                          </a:solidFill>
                          <a:effectLst/>
                          <a:latin typeface="맑은 고딕"/>
                        </a:rPr>
                        <a:t> </a:t>
                      </a:r>
                      <a:r>
                        <a:rPr lang="en-US" altLang="ko-KR" sz="1400" b="1" i="0" u="none" strike="noStrike" dirty="0" smtClean="0">
                          <a:solidFill>
                            <a:schemeClr val="tx1">
                              <a:lumMod val="65000"/>
                              <a:lumOff val="35000"/>
                            </a:schemeClr>
                          </a:solidFill>
                          <a:effectLst/>
                          <a:latin typeface="맑은 고딕"/>
                        </a:rPr>
                        <a:t>&amp; </a:t>
                      </a:r>
                      <a:r>
                        <a:rPr lang="ja-JP" altLang="en-US" sz="1400" b="1" i="0" u="none" strike="noStrike" dirty="0" smtClean="0">
                          <a:solidFill>
                            <a:schemeClr val="tx1">
                              <a:lumMod val="65000"/>
                              <a:lumOff val="35000"/>
                            </a:schemeClr>
                          </a:solidFill>
                          <a:effectLst/>
                          <a:latin typeface="맑은 고딕"/>
                        </a:rPr>
                        <a:t>外注</a:t>
                      </a:r>
                      <a:endParaRPr lang="ko-KR" altLang="en-US" sz="1400" b="1" i="0" u="none" strike="noStrike" dirty="0">
                        <a:solidFill>
                          <a:schemeClr val="tx1">
                            <a:lumMod val="65000"/>
                            <a:lumOff val="35000"/>
                          </a:schemeClr>
                        </a:solidFill>
                        <a:effectLst/>
                        <a:latin typeface="맑은 고딕"/>
                      </a:endParaRPr>
                    </a:p>
                  </a:txBody>
                  <a:tcPr marL="8513" marR="8513" marT="8091" marB="0" anchor="ctr">
                    <a:lnL>
                      <a:noFill/>
                    </a:lnL>
                    <a:lnR>
                      <a:noFill/>
                    </a:lnR>
                    <a:lnT w="19050" cap="flat" cmpd="sng" algn="ctr">
                      <a:solidFill>
                        <a:srgbClr val="808080"/>
                      </a:solidFill>
                      <a:prstDash val="solid"/>
                      <a:round/>
                      <a:headEnd type="none" w="med" len="med"/>
                      <a:tailEnd type="none" w="med" len="med"/>
                    </a:lnT>
                    <a:lnB>
                      <a:noFill/>
                    </a:lnB>
                  </a:tcPr>
                </a:tc>
                <a:tc>
                  <a:txBody>
                    <a:bodyPr/>
                    <a:lstStyle/>
                    <a:p>
                      <a:pPr algn="ctr" fontAlgn="ctr"/>
                      <a:endParaRPr lang="ko-KR" altLang="en-US" sz="14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ctr" fontAlgn="ctr"/>
                      <a:r>
                        <a:rPr lang="ja-JP" altLang="en-US" sz="1400" b="1" i="0" u="none" strike="noStrike" dirty="0" smtClean="0">
                          <a:solidFill>
                            <a:schemeClr val="tx1">
                              <a:lumMod val="65000"/>
                              <a:lumOff val="35000"/>
                            </a:schemeClr>
                          </a:solidFill>
                          <a:effectLst/>
                          <a:latin typeface="맑은 고딕"/>
                        </a:rPr>
                        <a:t>営業</a:t>
                      </a:r>
                      <a:r>
                        <a:rPr lang="ko-KR" altLang="en-US" sz="1400" b="1" i="0" u="none" strike="noStrike" dirty="0" smtClean="0">
                          <a:solidFill>
                            <a:schemeClr val="tx1">
                              <a:lumMod val="65000"/>
                              <a:lumOff val="35000"/>
                            </a:schemeClr>
                          </a:solidFill>
                          <a:effectLst/>
                          <a:latin typeface="맑은 고딕"/>
                        </a:rPr>
                        <a:t> </a:t>
                      </a:r>
                      <a:r>
                        <a:rPr lang="en-US" altLang="ko-KR" sz="1400" b="1" i="0" u="none" strike="noStrike" dirty="0">
                          <a:solidFill>
                            <a:schemeClr val="tx1">
                              <a:lumMod val="65000"/>
                              <a:lumOff val="35000"/>
                            </a:schemeClr>
                          </a:solidFill>
                          <a:effectLst/>
                          <a:latin typeface="맑은 고딕"/>
                        </a:rPr>
                        <a:t>&amp; </a:t>
                      </a:r>
                      <a:r>
                        <a:rPr lang="ja-JP" altLang="en-US" sz="1400" b="1" i="0" u="none" strike="noStrike" dirty="0" smtClean="0">
                          <a:solidFill>
                            <a:schemeClr val="tx1">
                              <a:lumMod val="65000"/>
                              <a:lumOff val="35000"/>
                            </a:schemeClr>
                          </a:solidFill>
                          <a:effectLst/>
                          <a:latin typeface="맑은 고딕"/>
                        </a:rPr>
                        <a:t>販売</a:t>
                      </a:r>
                      <a:endParaRPr lang="ko-KR" altLang="en-US" sz="1400" b="1" i="0" u="none" strike="noStrike" dirty="0">
                        <a:solidFill>
                          <a:schemeClr val="tx1">
                            <a:lumMod val="65000"/>
                            <a:lumOff val="35000"/>
                          </a:schemeClr>
                        </a:solidFill>
                        <a:effectLst/>
                        <a:latin typeface="맑은 고딕"/>
                      </a:endParaRPr>
                    </a:p>
                  </a:txBody>
                  <a:tcPr marL="8513" marR="8513" marT="8091" marB="0" anchor="ctr">
                    <a:lnL>
                      <a:noFill/>
                    </a:lnL>
                    <a:lnR>
                      <a:noFill/>
                    </a:lnR>
                    <a:lnT w="19050" cap="flat" cmpd="sng" algn="ctr">
                      <a:solidFill>
                        <a:srgbClr val="808080"/>
                      </a:solidFill>
                      <a:prstDash val="solid"/>
                      <a:round/>
                      <a:headEnd type="none" w="med" len="med"/>
                      <a:tailEnd type="none" w="med" len="med"/>
                    </a:lnT>
                    <a:lnB>
                      <a:noFill/>
                    </a:lnB>
                  </a:tcPr>
                </a:tc>
                <a:tc>
                  <a:txBody>
                    <a:bodyPr/>
                    <a:lstStyle/>
                    <a:p>
                      <a:pPr algn="ctr" fontAlgn="ctr"/>
                      <a:endParaRPr lang="ko-KR" altLang="en-US" sz="14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ctr" fontAlgn="ctr"/>
                      <a:r>
                        <a:rPr lang="ja-JP" altLang="en-US" sz="1400" b="1" i="0" u="none" strike="noStrike" dirty="0" smtClean="0">
                          <a:solidFill>
                            <a:schemeClr val="tx1">
                              <a:lumMod val="65000"/>
                              <a:lumOff val="35000"/>
                            </a:schemeClr>
                          </a:solidFill>
                          <a:effectLst/>
                          <a:latin typeface="맑은 고딕"/>
                        </a:rPr>
                        <a:t>購買</a:t>
                      </a:r>
                      <a:r>
                        <a:rPr lang="ko-KR" altLang="en-US" sz="1400" b="1" i="0" u="none" strike="noStrike" dirty="0" smtClean="0">
                          <a:solidFill>
                            <a:schemeClr val="tx1">
                              <a:lumMod val="65000"/>
                              <a:lumOff val="35000"/>
                            </a:schemeClr>
                          </a:solidFill>
                          <a:effectLst/>
                          <a:latin typeface="맑은 고딕"/>
                        </a:rPr>
                        <a:t> </a:t>
                      </a:r>
                      <a:r>
                        <a:rPr lang="en-US" altLang="ko-KR" sz="1400" b="1" i="0" u="none" strike="noStrike" dirty="0">
                          <a:solidFill>
                            <a:schemeClr val="tx1">
                              <a:lumMod val="65000"/>
                              <a:lumOff val="35000"/>
                            </a:schemeClr>
                          </a:solidFill>
                          <a:effectLst/>
                          <a:latin typeface="맑은 고딕"/>
                        </a:rPr>
                        <a:t>&amp; </a:t>
                      </a:r>
                      <a:r>
                        <a:rPr lang="ja-JP" altLang="en-US" sz="1400" b="1" i="0" u="none" strike="noStrike" dirty="0" smtClean="0">
                          <a:solidFill>
                            <a:schemeClr val="tx1">
                              <a:lumMod val="65000"/>
                              <a:lumOff val="35000"/>
                            </a:schemeClr>
                          </a:solidFill>
                          <a:effectLst/>
                          <a:latin typeface="맑은 고딕"/>
                        </a:rPr>
                        <a:t>発注</a:t>
                      </a:r>
                      <a:endParaRPr lang="ko-KR" altLang="en-US" sz="1400" b="1" i="0" u="none" strike="noStrike" dirty="0">
                        <a:solidFill>
                          <a:schemeClr val="tx1">
                            <a:lumMod val="65000"/>
                            <a:lumOff val="35000"/>
                          </a:schemeClr>
                        </a:solidFill>
                        <a:effectLst/>
                        <a:latin typeface="맑은 고딕"/>
                      </a:endParaRPr>
                    </a:p>
                  </a:txBody>
                  <a:tcPr marL="8513" marR="8513" marT="8091" marB="0" anchor="ctr">
                    <a:lnL>
                      <a:noFill/>
                    </a:lnL>
                    <a:lnR>
                      <a:noFill/>
                    </a:lnR>
                    <a:lnT w="19050" cap="flat" cmpd="sng" algn="ctr">
                      <a:solidFill>
                        <a:srgbClr val="808080"/>
                      </a:solidFill>
                      <a:prstDash val="solid"/>
                      <a:round/>
                      <a:headEnd type="none" w="med" len="med"/>
                      <a:tailEnd type="none" w="med" len="med"/>
                    </a:lnT>
                    <a:lnB>
                      <a:noFill/>
                    </a:lnB>
                  </a:tcPr>
                </a:tc>
                <a:tc>
                  <a:txBody>
                    <a:bodyPr/>
                    <a:lstStyle/>
                    <a:p>
                      <a:pPr algn="ctr" fontAlgn="ctr"/>
                      <a:endParaRPr lang="ko-KR" altLang="en-US" sz="14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ctr" fontAlgn="ctr"/>
                      <a:r>
                        <a:rPr lang="ja-JP" altLang="en-US" sz="1400" b="1" i="0" u="none" strike="noStrike" dirty="0" smtClean="0">
                          <a:solidFill>
                            <a:schemeClr val="tx1">
                              <a:lumMod val="65000"/>
                              <a:lumOff val="35000"/>
                            </a:schemeClr>
                          </a:solidFill>
                          <a:effectLst/>
                          <a:latin typeface="맑은 고딕"/>
                        </a:rPr>
                        <a:t>無料追加サービス</a:t>
                      </a:r>
                      <a:endParaRPr lang="ko-KR" altLang="en-US" sz="1400" b="1" i="0" u="none" strike="noStrike" dirty="0">
                        <a:solidFill>
                          <a:schemeClr val="tx1">
                            <a:lumMod val="65000"/>
                            <a:lumOff val="35000"/>
                          </a:schemeClr>
                        </a:solidFill>
                        <a:effectLst/>
                        <a:latin typeface="맑은 고딕"/>
                      </a:endParaRPr>
                    </a:p>
                  </a:txBody>
                  <a:tcPr marL="8513" marR="8513" marT="8091" marB="0" anchor="ctr">
                    <a:lnL>
                      <a:noFill/>
                    </a:lnL>
                    <a:lnR>
                      <a:noFill/>
                    </a:lnR>
                    <a:lnT w="1905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10000"/>
                  </a:ext>
                </a:extLst>
              </a:tr>
              <a:tr h="163635">
                <a:tc>
                  <a:txBody>
                    <a:bodyPr/>
                    <a:lstStyle/>
                    <a:p>
                      <a:pPr algn="l" fontAlgn="ctr"/>
                      <a:endParaRPr lang="ko-KR" altLang="en-US" sz="1000" b="1" i="0" u="none" strike="noStrike">
                        <a:solidFill>
                          <a:srgbClr val="000000"/>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rgbClr val="000000"/>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rgbClr val="000000"/>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rgbClr val="000000"/>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rgbClr val="000000"/>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rgbClr val="000000"/>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rgbClr val="000000"/>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rgbClr val="000000"/>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rgbClr val="000000"/>
                        </a:solidFill>
                        <a:effectLst/>
                        <a:latin typeface="맑은 고딕"/>
                      </a:endParaRPr>
                    </a:p>
                  </a:txBody>
                  <a:tcPr marL="8513" marR="8513" marT="8091" marB="0" anchor="ctr">
                    <a:lnL>
                      <a:noFill/>
                    </a:lnL>
                    <a:lnR>
                      <a:noFill/>
                    </a:lnR>
                    <a:lnT>
                      <a:noFill/>
                    </a:lnT>
                    <a:lnB>
                      <a:noFill/>
                    </a:lnB>
                  </a:tcPr>
                </a:tc>
                <a:extLst>
                  <a:ext uri="{0D108BD9-81ED-4DB2-BD59-A6C34878D82A}">
                    <a16:rowId xmlns:a16="http://schemas.microsoft.com/office/drawing/2014/main" val="10001"/>
                  </a:ext>
                </a:extLst>
              </a:tr>
              <a:tr h="322206">
                <a:tc>
                  <a:txBody>
                    <a:bodyPr/>
                    <a:lstStyle/>
                    <a:p>
                      <a:pPr algn="ctr" fontAlgn="ctr"/>
                      <a:r>
                        <a:rPr lang="ja-JP" altLang="en-US" sz="1100" b="1" i="0" u="none" strike="noStrike" dirty="0" smtClean="0">
                          <a:solidFill>
                            <a:srgbClr val="FFFFFF"/>
                          </a:solidFill>
                          <a:effectLst>
                            <a:outerShdw blurRad="38100" dist="38100" dir="2700000" algn="tl">
                              <a:srgbClr val="000000">
                                <a:alpha val="43137"/>
                              </a:srgbClr>
                            </a:outerShdw>
                          </a:effectLst>
                          <a:latin typeface="맑은 고딕"/>
                        </a:rPr>
                        <a:t>在庫関連の業務統合</a:t>
                      </a:r>
                      <a:endParaRPr lang="ko-KR" altLang="en-US" sz="1100" b="1" i="0" u="none" strike="noStrike" dirty="0">
                        <a:solidFill>
                          <a:srgbClr val="FFFFFF"/>
                        </a:solidFill>
                        <a:effectLst>
                          <a:outerShdw blurRad="38100" dist="38100" dir="2700000" algn="tl">
                            <a:srgbClr val="000000">
                              <a:alpha val="43137"/>
                            </a:srgbClr>
                          </a:outerShdw>
                        </a:effectLst>
                        <a:latin typeface="맑은 고딕"/>
                      </a:endParaRPr>
                    </a:p>
                  </a:txBody>
                  <a:tcPr marL="8513" marR="8513" marT="8091" marB="0" anchor="ctr">
                    <a:lnL>
                      <a:noFill/>
                    </a:lnL>
                    <a:lnR>
                      <a:noFill/>
                    </a:lnR>
                    <a:lnT>
                      <a:noFill/>
                    </a:lnT>
                    <a:lnB>
                      <a:noFill/>
                    </a:lnB>
                    <a:solidFill>
                      <a:srgbClr val="4F81BD"/>
                    </a:solidFill>
                  </a:tcPr>
                </a:tc>
                <a:tc>
                  <a:txBody>
                    <a:bodyPr/>
                    <a:lstStyle/>
                    <a:p>
                      <a:pPr algn="ctr" fontAlgn="ctr"/>
                      <a:endParaRPr lang="ko-KR" altLang="en-US" sz="1100" b="1" i="0" u="none" strike="noStrike" dirty="0">
                        <a:solidFill>
                          <a:srgbClr val="000000"/>
                        </a:solidFill>
                        <a:effectLst>
                          <a:outerShdw blurRad="38100" dist="38100" dir="2700000" algn="tl">
                            <a:srgbClr val="000000">
                              <a:alpha val="43137"/>
                            </a:srgbClr>
                          </a:outerShdw>
                        </a:effectLst>
                        <a:latin typeface="맑은 고딕"/>
                      </a:endParaRPr>
                    </a:p>
                  </a:txBody>
                  <a:tcPr marL="8513" marR="8513" marT="8091" marB="0" anchor="ctr">
                    <a:lnL>
                      <a:noFill/>
                    </a:lnL>
                    <a:lnR>
                      <a:noFill/>
                    </a:lnR>
                    <a:lnT>
                      <a:noFill/>
                    </a:lnT>
                    <a:lnB>
                      <a:noFill/>
                    </a:lnB>
                  </a:tcPr>
                </a:tc>
                <a:tc>
                  <a:txBody>
                    <a:bodyPr/>
                    <a:lstStyle/>
                    <a:p>
                      <a:pPr algn="ctr" fontAlgn="ctr"/>
                      <a:r>
                        <a:rPr lang="en-US" sz="1100" b="1" i="0" u="none" strike="noStrike" kern="1200" dirty="0">
                          <a:solidFill>
                            <a:srgbClr val="FFFFFF"/>
                          </a:solidFill>
                          <a:effectLst>
                            <a:outerShdw blurRad="38100" dist="38100" dir="2700000" algn="tl">
                              <a:srgbClr val="000000">
                                <a:alpha val="43137"/>
                              </a:srgbClr>
                            </a:outerShdw>
                          </a:effectLst>
                          <a:latin typeface="맑은 고딕"/>
                          <a:ea typeface="+mn-ea"/>
                          <a:cs typeface="+mn-cs"/>
                        </a:rPr>
                        <a:t>BOM</a:t>
                      </a:r>
                      <a:r>
                        <a:rPr lang="en-US" sz="1100" b="1" i="0" u="none" strike="noStrike" dirty="0">
                          <a:solidFill>
                            <a:srgbClr val="FFFFFF"/>
                          </a:solidFill>
                          <a:effectLst>
                            <a:outerShdw blurRad="38100" dist="38100" dir="2700000" algn="tl">
                              <a:srgbClr val="000000">
                                <a:alpha val="43137"/>
                              </a:srgbClr>
                            </a:outerShdw>
                          </a:effectLst>
                          <a:latin typeface="맑은 고딕"/>
                        </a:rPr>
                        <a:t> </a:t>
                      </a:r>
                      <a:r>
                        <a:rPr lang="en-US" sz="1100" b="1" i="0" u="none" strike="noStrike" dirty="0" smtClean="0">
                          <a:solidFill>
                            <a:srgbClr val="FFFFFF"/>
                          </a:solidFill>
                          <a:effectLst>
                            <a:outerShdw blurRad="38100" dist="38100" dir="2700000" algn="tl">
                              <a:srgbClr val="000000">
                                <a:alpha val="43137"/>
                              </a:srgbClr>
                            </a:outerShdw>
                          </a:effectLst>
                          <a:latin typeface="맑은 고딕"/>
                        </a:rPr>
                        <a:t>(</a:t>
                      </a:r>
                      <a:r>
                        <a:rPr lang="ja-JP" altLang="en-US" sz="1100" b="1" i="0" u="none" strike="noStrike" dirty="0" smtClean="0">
                          <a:solidFill>
                            <a:srgbClr val="FFFFFF"/>
                          </a:solidFill>
                          <a:effectLst>
                            <a:outerShdw blurRad="38100" dist="38100" dir="2700000" algn="tl">
                              <a:srgbClr val="000000">
                                <a:alpha val="43137"/>
                              </a:srgbClr>
                            </a:outerShdw>
                          </a:effectLst>
                          <a:latin typeface="맑은 고딕"/>
                        </a:rPr>
                        <a:t>所要量</a:t>
                      </a:r>
                      <a:r>
                        <a:rPr lang="en-US" altLang="ko-KR" sz="1100" b="1" i="0" u="none" strike="noStrike" dirty="0" smtClean="0">
                          <a:solidFill>
                            <a:srgbClr val="FFFFFF"/>
                          </a:solidFill>
                          <a:effectLst>
                            <a:outerShdw blurRad="38100" dist="38100" dir="2700000" algn="tl">
                              <a:srgbClr val="000000">
                                <a:alpha val="43137"/>
                              </a:srgbClr>
                            </a:outerShdw>
                          </a:effectLst>
                          <a:latin typeface="맑은 고딕"/>
                        </a:rPr>
                        <a:t>)</a:t>
                      </a:r>
                      <a:endParaRPr lang="en-US" altLang="ko-KR" sz="1100" b="1" i="0" u="none" strike="noStrike" dirty="0">
                        <a:solidFill>
                          <a:srgbClr val="FFFFFF"/>
                        </a:solidFill>
                        <a:effectLst>
                          <a:outerShdw blurRad="38100" dist="38100" dir="2700000" algn="tl">
                            <a:srgbClr val="000000">
                              <a:alpha val="43137"/>
                            </a:srgbClr>
                          </a:outerShdw>
                        </a:effectLst>
                        <a:latin typeface="맑은 고딕"/>
                      </a:endParaRPr>
                    </a:p>
                  </a:txBody>
                  <a:tcPr marL="8513" marR="8513" marT="8091" marB="0" anchor="ctr">
                    <a:lnL>
                      <a:noFill/>
                    </a:lnL>
                    <a:lnR>
                      <a:noFill/>
                    </a:lnR>
                    <a:lnT>
                      <a:noFill/>
                    </a:lnT>
                    <a:lnB>
                      <a:noFill/>
                    </a:lnB>
                    <a:solidFill>
                      <a:srgbClr val="4F81BD"/>
                    </a:solidFill>
                  </a:tcPr>
                </a:tc>
                <a:tc>
                  <a:txBody>
                    <a:bodyPr/>
                    <a:lstStyle/>
                    <a:p>
                      <a:pPr algn="ctr" fontAlgn="ctr"/>
                      <a:endParaRPr lang="ko-KR" altLang="en-US" sz="1100" b="1" i="0" u="none" strike="noStrike">
                        <a:solidFill>
                          <a:srgbClr val="000000"/>
                        </a:solidFill>
                        <a:effectLst>
                          <a:outerShdw blurRad="38100" dist="38100" dir="2700000" algn="tl">
                            <a:srgbClr val="000000">
                              <a:alpha val="43137"/>
                            </a:srgbClr>
                          </a:outerShdw>
                        </a:effectLst>
                        <a:latin typeface="맑은 고딕"/>
                      </a:endParaRPr>
                    </a:p>
                  </a:txBody>
                  <a:tcPr marL="8513" marR="8513" marT="8091" marB="0" anchor="ctr">
                    <a:lnL>
                      <a:noFill/>
                    </a:lnL>
                    <a:lnR>
                      <a:noFill/>
                    </a:lnR>
                    <a:lnT>
                      <a:noFill/>
                    </a:lnT>
                    <a:lnB>
                      <a:noFill/>
                    </a:lnB>
                  </a:tcPr>
                </a:tc>
                <a:tc>
                  <a:txBody>
                    <a:bodyPr/>
                    <a:lstStyle/>
                    <a:p>
                      <a:pPr algn="ctr" fontAlgn="ctr"/>
                      <a:r>
                        <a:rPr lang="ja-JP" altLang="en-US" sz="1100" b="1" i="0" u="none" strike="noStrike" dirty="0" smtClean="0">
                          <a:solidFill>
                            <a:srgbClr val="FFFFFF"/>
                          </a:solidFill>
                          <a:effectLst>
                            <a:outerShdw blurRad="38100" dist="38100" dir="2700000" algn="tl">
                              <a:srgbClr val="000000">
                                <a:alpha val="43137"/>
                              </a:srgbClr>
                            </a:outerShdw>
                          </a:effectLst>
                          <a:latin typeface="맑은 고딕"/>
                        </a:rPr>
                        <a:t>販売管理</a:t>
                      </a:r>
                      <a:endParaRPr lang="ko-KR" altLang="en-US" sz="1100" b="1" i="0" u="none" strike="noStrike" dirty="0">
                        <a:solidFill>
                          <a:srgbClr val="FFFFFF"/>
                        </a:solidFill>
                        <a:effectLst>
                          <a:outerShdw blurRad="38100" dist="38100" dir="2700000" algn="tl">
                            <a:srgbClr val="000000">
                              <a:alpha val="43137"/>
                            </a:srgbClr>
                          </a:outerShdw>
                        </a:effectLst>
                        <a:latin typeface="맑은 고딕"/>
                      </a:endParaRPr>
                    </a:p>
                  </a:txBody>
                  <a:tcPr marL="8513" marR="8513" marT="8091" marB="0" anchor="ctr">
                    <a:lnL>
                      <a:noFill/>
                    </a:lnL>
                    <a:lnR>
                      <a:noFill/>
                    </a:lnR>
                    <a:lnT>
                      <a:noFill/>
                    </a:lnT>
                    <a:lnB>
                      <a:noFill/>
                    </a:lnB>
                    <a:solidFill>
                      <a:srgbClr val="4F81BD"/>
                    </a:solidFill>
                  </a:tcPr>
                </a:tc>
                <a:tc>
                  <a:txBody>
                    <a:bodyPr/>
                    <a:lstStyle/>
                    <a:p>
                      <a:pPr algn="ctr" fontAlgn="ctr"/>
                      <a:endParaRPr lang="ko-KR" altLang="en-US" sz="1100" b="1" i="0" u="none" strike="noStrike" dirty="0">
                        <a:solidFill>
                          <a:srgbClr val="000000"/>
                        </a:solidFill>
                        <a:effectLst>
                          <a:outerShdw blurRad="38100" dist="38100" dir="2700000" algn="tl">
                            <a:srgbClr val="000000">
                              <a:alpha val="43137"/>
                            </a:srgbClr>
                          </a:outerShdw>
                        </a:effectLst>
                        <a:latin typeface="맑은 고딕"/>
                      </a:endParaRPr>
                    </a:p>
                  </a:txBody>
                  <a:tcPr marL="8513" marR="8513" marT="8091" marB="0" anchor="ctr">
                    <a:lnL>
                      <a:noFill/>
                    </a:lnL>
                    <a:lnR>
                      <a:noFill/>
                    </a:lnR>
                    <a:lnT>
                      <a:noFill/>
                    </a:lnT>
                    <a:lnB>
                      <a:noFill/>
                    </a:lnB>
                  </a:tcPr>
                </a:tc>
                <a:tc>
                  <a:txBody>
                    <a:bodyPr/>
                    <a:lstStyle/>
                    <a:p>
                      <a:pPr algn="ctr" fontAlgn="ctr"/>
                      <a:r>
                        <a:rPr lang="ja-JP" altLang="en-US" sz="1100" b="1" i="0" u="none" strike="noStrike" dirty="0" smtClean="0">
                          <a:solidFill>
                            <a:srgbClr val="FFFFFF"/>
                          </a:solidFill>
                          <a:effectLst>
                            <a:outerShdw blurRad="38100" dist="38100" dir="2700000" algn="tl">
                              <a:srgbClr val="000000">
                                <a:alpha val="43137"/>
                              </a:srgbClr>
                            </a:outerShdw>
                          </a:effectLst>
                          <a:latin typeface="맑은 고딕"/>
                        </a:rPr>
                        <a:t>発注計画</a:t>
                      </a:r>
                      <a:endParaRPr lang="ko-KR" altLang="en-US" sz="1100" b="1" i="0" u="none" strike="noStrike" dirty="0">
                        <a:solidFill>
                          <a:srgbClr val="FFFFFF"/>
                        </a:solidFill>
                        <a:effectLst>
                          <a:outerShdw blurRad="38100" dist="38100" dir="2700000" algn="tl">
                            <a:srgbClr val="000000">
                              <a:alpha val="43137"/>
                            </a:srgbClr>
                          </a:outerShdw>
                        </a:effectLst>
                        <a:latin typeface="맑은 고딕"/>
                      </a:endParaRPr>
                    </a:p>
                  </a:txBody>
                  <a:tcPr marL="8513" marR="8513" marT="8091" marB="0" anchor="ctr">
                    <a:lnL>
                      <a:noFill/>
                    </a:lnL>
                    <a:lnR>
                      <a:noFill/>
                    </a:lnR>
                    <a:lnT>
                      <a:noFill/>
                    </a:lnT>
                    <a:lnB>
                      <a:noFill/>
                    </a:lnB>
                    <a:solidFill>
                      <a:srgbClr val="4F81BD"/>
                    </a:solidFill>
                  </a:tcPr>
                </a:tc>
                <a:tc>
                  <a:txBody>
                    <a:bodyPr/>
                    <a:lstStyle/>
                    <a:p>
                      <a:pPr algn="ctr" fontAlgn="ctr"/>
                      <a:endParaRPr lang="ko-KR" altLang="en-US" sz="1100" b="1" i="0" u="none" strike="noStrike" dirty="0">
                        <a:solidFill>
                          <a:srgbClr val="000000"/>
                        </a:solidFill>
                        <a:effectLst>
                          <a:outerShdw blurRad="38100" dist="38100" dir="2700000" algn="tl">
                            <a:srgbClr val="000000">
                              <a:alpha val="43137"/>
                            </a:srgbClr>
                          </a:outerShdw>
                        </a:effectLst>
                        <a:latin typeface="맑은 고딕"/>
                      </a:endParaRPr>
                    </a:p>
                  </a:txBody>
                  <a:tcPr marL="8513" marR="8513" marT="8091" marB="0" anchor="ctr">
                    <a:lnL>
                      <a:noFill/>
                    </a:lnL>
                    <a:lnR>
                      <a:noFill/>
                    </a:lnR>
                    <a:lnT>
                      <a:noFill/>
                    </a:lnT>
                    <a:lnB>
                      <a:noFill/>
                    </a:lnB>
                  </a:tcPr>
                </a:tc>
                <a:tc>
                  <a:txBody>
                    <a:bodyPr/>
                    <a:lstStyle/>
                    <a:p>
                      <a:pPr algn="ctr" fontAlgn="ctr"/>
                      <a:r>
                        <a:rPr lang="ja-JP" altLang="en-US" sz="1100" b="1" i="0" u="none" strike="noStrike" dirty="0" smtClean="0">
                          <a:solidFill>
                            <a:srgbClr val="FFFFFF"/>
                          </a:solidFill>
                          <a:effectLst>
                            <a:outerShdw blurRad="38100" dist="38100" dir="2700000" algn="tl">
                              <a:srgbClr val="000000">
                                <a:alpha val="43137"/>
                              </a:srgbClr>
                            </a:outerShdw>
                          </a:effectLst>
                          <a:latin typeface="맑은 고딕"/>
                        </a:rPr>
                        <a:t>モバイル</a:t>
                      </a:r>
                      <a:r>
                        <a:rPr lang="en-US" sz="1100" b="1" i="0" u="none" strike="noStrike" dirty="0" smtClean="0">
                          <a:solidFill>
                            <a:srgbClr val="FFFFFF"/>
                          </a:solidFill>
                          <a:effectLst>
                            <a:outerShdw blurRad="38100" dist="38100" dir="2700000" algn="tl">
                              <a:srgbClr val="000000">
                                <a:alpha val="43137"/>
                              </a:srgbClr>
                            </a:outerShdw>
                          </a:effectLst>
                          <a:latin typeface="맑은 고딕"/>
                        </a:rPr>
                        <a:t>ERP</a:t>
                      </a:r>
                      <a:endParaRPr lang="en-US" sz="1100" b="1" i="0" u="none" strike="noStrike" dirty="0">
                        <a:solidFill>
                          <a:srgbClr val="FFFFFF"/>
                        </a:solidFill>
                        <a:effectLst>
                          <a:outerShdw blurRad="38100" dist="38100" dir="2700000" algn="tl">
                            <a:srgbClr val="000000">
                              <a:alpha val="43137"/>
                            </a:srgbClr>
                          </a:outerShdw>
                        </a:effectLst>
                        <a:latin typeface="맑은 고딕"/>
                      </a:endParaRPr>
                    </a:p>
                  </a:txBody>
                  <a:tcPr marL="8513" marR="8513" marT="8091" marB="0" anchor="ctr">
                    <a:lnL>
                      <a:noFill/>
                    </a:lnL>
                    <a:lnR>
                      <a:noFill/>
                    </a:lnR>
                    <a:lnT>
                      <a:noFill/>
                    </a:lnT>
                    <a:lnB>
                      <a:noFill/>
                    </a:lnB>
                    <a:solidFill>
                      <a:schemeClr val="accent4"/>
                    </a:solidFill>
                  </a:tcPr>
                </a:tc>
                <a:extLst>
                  <a:ext uri="{0D108BD9-81ED-4DB2-BD59-A6C34878D82A}">
                    <a16:rowId xmlns:a16="http://schemas.microsoft.com/office/drawing/2014/main" val="10002"/>
                  </a:ext>
                </a:extLst>
              </a:tr>
              <a:tr h="322206">
                <a:tc>
                  <a:txBody>
                    <a:bodyPr/>
                    <a:lstStyle/>
                    <a:p>
                      <a:pPr algn="l" fontAlgn="ctr"/>
                      <a:r>
                        <a:rPr lang="en-US" altLang="ko-KR" sz="1000" b="1" dirty="0" smtClean="0">
                          <a:solidFill>
                            <a:srgbClr val="0070C0"/>
                          </a:solidFill>
                        </a:rPr>
                        <a:t>· </a:t>
                      </a:r>
                      <a:r>
                        <a:rPr lang="ja-JP" altLang="en-US" sz="1000" b="1" i="0" u="none" strike="noStrike" dirty="0" smtClean="0">
                          <a:solidFill>
                            <a:schemeClr val="tx1">
                              <a:lumMod val="75000"/>
                              <a:lumOff val="25000"/>
                            </a:schemeClr>
                          </a:solidFill>
                          <a:effectLst/>
                          <a:latin typeface="맑은 고딕"/>
                        </a:rPr>
                        <a:t>営業</a:t>
                      </a:r>
                      <a:r>
                        <a:rPr lang="en-US" altLang="ko-KR" sz="1000" b="1" i="0" u="none" strike="noStrike" dirty="0" smtClean="0">
                          <a:solidFill>
                            <a:schemeClr val="tx1">
                              <a:lumMod val="75000"/>
                              <a:lumOff val="25000"/>
                            </a:schemeClr>
                          </a:solidFill>
                          <a:effectLst/>
                          <a:latin typeface="맑은 고딕"/>
                        </a:rPr>
                        <a:t>/</a:t>
                      </a:r>
                      <a:r>
                        <a:rPr lang="ja-JP" altLang="en-US" sz="1000" b="1" i="0" u="none" strike="noStrike" dirty="0" smtClean="0">
                          <a:solidFill>
                            <a:schemeClr val="tx1">
                              <a:lumMod val="75000"/>
                              <a:lumOff val="25000"/>
                            </a:schemeClr>
                          </a:solidFill>
                          <a:effectLst/>
                          <a:latin typeface="맑은 고딕"/>
                        </a:rPr>
                        <a:t>購買</a:t>
                      </a:r>
                      <a:r>
                        <a:rPr lang="en-US" altLang="ko-KR" sz="1000" b="1" i="0" u="none" strike="noStrike" dirty="0" smtClean="0">
                          <a:solidFill>
                            <a:schemeClr val="tx1">
                              <a:lumMod val="75000"/>
                              <a:lumOff val="25000"/>
                            </a:schemeClr>
                          </a:solidFill>
                          <a:effectLst/>
                          <a:latin typeface="맑은 고딕"/>
                        </a:rPr>
                        <a:t>/</a:t>
                      </a:r>
                      <a:r>
                        <a:rPr lang="ja-JP" altLang="en-US" sz="1000" b="1" i="0" u="none" strike="noStrike" dirty="0" smtClean="0">
                          <a:solidFill>
                            <a:schemeClr val="tx1">
                              <a:lumMod val="75000"/>
                              <a:lumOff val="25000"/>
                            </a:schemeClr>
                          </a:solidFill>
                          <a:effectLst/>
                          <a:latin typeface="맑은 고딕"/>
                        </a:rPr>
                        <a:t>生産の統合管理</a:t>
                      </a: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rgbClr val="000000"/>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rgbClr val="0070C0"/>
                          </a:solidFill>
                        </a:rPr>
                        <a:t>· </a:t>
                      </a:r>
                      <a:r>
                        <a:rPr lang="ja-JP" altLang="en-US" sz="1000" b="1" i="0" u="none" strike="noStrike" dirty="0" smtClean="0">
                          <a:solidFill>
                            <a:schemeClr val="tx1">
                              <a:lumMod val="75000"/>
                              <a:lumOff val="25000"/>
                            </a:schemeClr>
                          </a:solidFill>
                          <a:effectLst/>
                          <a:latin typeface="맑은 고딕"/>
                        </a:rPr>
                        <a:t>原材料の所要量を自動計算</a:t>
                      </a: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dirty="0">
                        <a:solidFill>
                          <a:srgbClr val="000000"/>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rgbClr val="0070C0"/>
                          </a:solidFill>
                        </a:rPr>
                        <a:t>· </a:t>
                      </a:r>
                      <a:r>
                        <a:rPr lang="ja-JP" altLang="en-US" sz="1000" b="1" i="0" u="none" strike="noStrike" dirty="0" smtClean="0">
                          <a:solidFill>
                            <a:schemeClr val="tx1">
                              <a:lumMod val="75000"/>
                              <a:lumOff val="25000"/>
                            </a:schemeClr>
                          </a:solidFill>
                          <a:effectLst/>
                          <a:latin typeface="맑은 고딕"/>
                        </a:rPr>
                        <a:t>見積</a:t>
                      </a:r>
                      <a:r>
                        <a:rPr lang="ko-KR" altLang="en-US" sz="1000" b="1" i="0" u="none" strike="noStrike" dirty="0" smtClean="0">
                          <a:solidFill>
                            <a:schemeClr val="tx1">
                              <a:lumMod val="75000"/>
                              <a:lumOff val="25000"/>
                            </a:schemeClr>
                          </a:solidFill>
                          <a:effectLst/>
                          <a:latin typeface="맑은 고딕"/>
                        </a:rPr>
                        <a:t>→</a:t>
                      </a:r>
                      <a:r>
                        <a:rPr lang="ja-JP" altLang="en-US" sz="1000" b="1" i="0" u="none" strike="noStrike" dirty="0" smtClean="0">
                          <a:solidFill>
                            <a:schemeClr val="tx1">
                              <a:lumMod val="75000"/>
                              <a:lumOff val="25000"/>
                            </a:schemeClr>
                          </a:solidFill>
                          <a:effectLst/>
                          <a:latin typeface="맑은 고딕"/>
                        </a:rPr>
                        <a:t>注文</a:t>
                      </a:r>
                      <a:r>
                        <a:rPr lang="ko-KR" altLang="en-US" sz="1000" b="1" i="0" u="none" strike="noStrike" dirty="0" smtClean="0">
                          <a:solidFill>
                            <a:schemeClr val="tx1">
                              <a:lumMod val="75000"/>
                              <a:lumOff val="25000"/>
                            </a:schemeClr>
                          </a:solidFill>
                          <a:effectLst/>
                          <a:latin typeface="맑은 고딕"/>
                        </a:rPr>
                        <a:t>→</a:t>
                      </a:r>
                      <a:r>
                        <a:rPr lang="ja-JP" altLang="en-US" sz="1000" b="1" i="0" u="none" strike="noStrike" dirty="0" smtClean="0">
                          <a:solidFill>
                            <a:schemeClr val="tx1">
                              <a:lumMod val="75000"/>
                              <a:lumOff val="25000"/>
                            </a:schemeClr>
                          </a:solidFill>
                          <a:effectLst/>
                          <a:latin typeface="맑은 고딕"/>
                        </a:rPr>
                        <a:t>販売</a:t>
                      </a:r>
                      <a:r>
                        <a:rPr lang="ko-KR" altLang="en-US" sz="1000" b="1" i="0" u="none" strike="noStrike" dirty="0" smtClean="0">
                          <a:solidFill>
                            <a:schemeClr val="tx1">
                              <a:lumMod val="75000"/>
                              <a:lumOff val="25000"/>
                            </a:schemeClr>
                          </a:solidFill>
                          <a:effectLst/>
                          <a:latin typeface="맑은 고딕"/>
                        </a:rPr>
                        <a:t>→</a:t>
                      </a:r>
                      <a:r>
                        <a:rPr lang="ja-JP" altLang="en-US" sz="1000" b="1" i="0" u="none" strike="noStrike" dirty="0" smtClean="0">
                          <a:solidFill>
                            <a:schemeClr val="tx1">
                              <a:lumMod val="75000"/>
                              <a:lumOff val="25000"/>
                            </a:schemeClr>
                          </a:solidFill>
                          <a:effectLst/>
                          <a:latin typeface="맑은 고딕"/>
                        </a:rPr>
                        <a:t>出荷</a:t>
                      </a: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rgbClr val="000000"/>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rgbClr val="0070C0"/>
                          </a:solidFill>
                        </a:rPr>
                        <a:t>· </a:t>
                      </a:r>
                      <a:r>
                        <a:rPr lang="ja-JP" altLang="en-US" sz="1000" b="1" i="0" u="none" strike="noStrike" dirty="0" smtClean="0">
                          <a:solidFill>
                            <a:schemeClr val="tx1">
                              <a:lumMod val="75000"/>
                              <a:lumOff val="25000"/>
                            </a:schemeClr>
                          </a:solidFill>
                          <a:effectLst/>
                          <a:latin typeface="+mn-lt"/>
                        </a:rPr>
                        <a:t>購買適正在庫の計算</a:t>
                      </a:r>
                      <a:r>
                        <a:rPr lang="en-US" altLang="ja-JP" sz="1000" b="1" i="0" u="none" strike="noStrike" dirty="0" smtClean="0">
                          <a:solidFill>
                            <a:schemeClr val="tx1">
                              <a:lumMod val="75000"/>
                              <a:lumOff val="25000"/>
                            </a:schemeClr>
                          </a:solidFill>
                          <a:effectLst/>
                          <a:latin typeface="+mn-lt"/>
                        </a:rPr>
                        <a:t>/</a:t>
                      </a:r>
                      <a:r>
                        <a:rPr lang="ja-JP" altLang="en-US" sz="1000" b="1" i="0" u="none" strike="noStrike" dirty="0" smtClean="0">
                          <a:solidFill>
                            <a:schemeClr val="tx1">
                              <a:lumMod val="75000"/>
                              <a:lumOff val="25000"/>
                            </a:schemeClr>
                          </a:solidFill>
                          <a:effectLst/>
                          <a:latin typeface="+mn-lt"/>
                        </a:rPr>
                        <a:t>処理</a:t>
                      </a: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dirty="0">
                        <a:solidFill>
                          <a:srgbClr val="000000"/>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chemeClr val="accent4"/>
                          </a:solidFill>
                        </a:rPr>
                        <a:t>·</a:t>
                      </a:r>
                      <a:r>
                        <a:rPr lang="ko-KR" altLang="en-US" sz="1000" b="1" i="0" u="none" strike="noStrike" dirty="0" smtClean="0">
                          <a:solidFill>
                            <a:schemeClr val="tx1">
                              <a:lumMod val="65000"/>
                              <a:lumOff val="35000"/>
                            </a:schemeClr>
                          </a:solidFill>
                          <a:effectLst/>
                          <a:latin typeface="+mn-lt"/>
                        </a:rPr>
                        <a:t> </a:t>
                      </a:r>
                      <a:r>
                        <a:rPr lang="ja-JP" altLang="en-US" sz="1000" b="1" i="0" u="none" strike="noStrike" dirty="0" smtClean="0">
                          <a:solidFill>
                            <a:schemeClr val="tx1">
                              <a:lumMod val="75000"/>
                              <a:lumOff val="25000"/>
                            </a:schemeClr>
                          </a:solidFill>
                          <a:effectLst/>
                          <a:latin typeface="맑은 고딕"/>
                        </a:rPr>
                        <a:t>モバイルでリアルタイム使用</a:t>
                      </a: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extLst>
                  <a:ext uri="{0D108BD9-81ED-4DB2-BD59-A6C34878D82A}">
                    <a16:rowId xmlns:a16="http://schemas.microsoft.com/office/drawing/2014/main" val="10003"/>
                  </a:ext>
                </a:extLst>
              </a:tr>
              <a:tr h="322206">
                <a:tc>
                  <a:txBody>
                    <a:bodyPr/>
                    <a:lstStyle/>
                    <a:p>
                      <a:pPr algn="l" fontAlgn="ctr"/>
                      <a:r>
                        <a:rPr lang="en-US" altLang="ko-KR" sz="1000" b="1" dirty="0" smtClean="0">
                          <a:solidFill>
                            <a:srgbClr val="0070C0"/>
                          </a:solidFill>
                        </a:rPr>
                        <a:t>· </a:t>
                      </a:r>
                      <a:r>
                        <a:rPr lang="ja-JP" altLang="en-US" sz="1000" b="1" i="0" u="none" strike="noStrike" dirty="0" smtClean="0">
                          <a:solidFill>
                            <a:schemeClr val="tx1">
                              <a:lumMod val="75000"/>
                              <a:lumOff val="25000"/>
                            </a:schemeClr>
                          </a:solidFill>
                          <a:effectLst/>
                          <a:latin typeface="맑은 고딕"/>
                        </a:rPr>
                        <a:t>会計</a:t>
                      </a:r>
                      <a:r>
                        <a:rPr lang="en-US" altLang="ko-KR" sz="1000" b="1" i="0" u="none" strike="noStrike" dirty="0" smtClean="0">
                          <a:solidFill>
                            <a:schemeClr val="tx1">
                              <a:lumMod val="75000"/>
                              <a:lumOff val="25000"/>
                            </a:schemeClr>
                          </a:solidFill>
                          <a:effectLst/>
                          <a:latin typeface="맑은 고딕"/>
                        </a:rPr>
                        <a:t>/</a:t>
                      </a:r>
                      <a:r>
                        <a:rPr lang="ja-JP" altLang="en-US" sz="1000" b="1" i="0" u="none" strike="noStrike" dirty="0" smtClean="0">
                          <a:solidFill>
                            <a:schemeClr val="tx1">
                              <a:lumMod val="75000"/>
                              <a:lumOff val="25000"/>
                            </a:schemeClr>
                          </a:solidFill>
                          <a:effectLst/>
                          <a:latin typeface="맑은 고딕"/>
                        </a:rPr>
                        <a:t>資金との連動</a:t>
                      </a: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rgbClr val="000000"/>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rgbClr val="0070C0"/>
                          </a:solidFill>
                        </a:rPr>
                        <a:t>· </a:t>
                      </a:r>
                      <a:r>
                        <a:rPr lang="en-US" altLang="ko-KR" sz="1000" b="1" i="0" u="none" strike="noStrike" dirty="0" smtClean="0">
                          <a:solidFill>
                            <a:schemeClr val="tx1">
                              <a:lumMod val="75000"/>
                              <a:lumOff val="25000"/>
                            </a:schemeClr>
                          </a:solidFill>
                          <a:effectLst/>
                          <a:latin typeface="맑은 고딕"/>
                        </a:rPr>
                        <a:t>BOM</a:t>
                      </a:r>
                      <a:r>
                        <a:rPr lang="ja-JP" altLang="en-US" sz="1000" b="1" i="0" u="none" strike="noStrike" dirty="0" smtClean="0">
                          <a:solidFill>
                            <a:schemeClr val="tx1">
                              <a:lumMod val="75000"/>
                              <a:lumOff val="25000"/>
                            </a:schemeClr>
                          </a:solidFill>
                          <a:effectLst/>
                          <a:latin typeface="맑은 고딕"/>
                        </a:rPr>
                        <a:t>の正展開、逆展開など</a:t>
                      </a: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dirty="0">
                        <a:solidFill>
                          <a:srgbClr val="000000"/>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rgbClr val="0070C0"/>
                          </a:solidFill>
                        </a:rPr>
                        <a:t>· </a:t>
                      </a:r>
                      <a:r>
                        <a:rPr lang="ja-JP" altLang="en-US" sz="1000" b="1" i="0" u="none" strike="noStrike" dirty="0" smtClean="0">
                          <a:solidFill>
                            <a:schemeClr val="tx1">
                              <a:lumMod val="75000"/>
                              <a:lumOff val="25000"/>
                            </a:schemeClr>
                          </a:solidFill>
                          <a:effectLst/>
                          <a:latin typeface="맑은 고딕"/>
                        </a:rPr>
                        <a:t>注文基準のフロー管理</a:t>
                      </a: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rgbClr val="000000"/>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rgbClr val="0070C0"/>
                          </a:solidFill>
                        </a:rPr>
                        <a:t>· </a:t>
                      </a:r>
                      <a:r>
                        <a:rPr lang="ja-JP" altLang="en-US" sz="1000" b="1" i="0" u="none" strike="noStrike" dirty="0" smtClean="0">
                          <a:solidFill>
                            <a:schemeClr val="tx1">
                              <a:lumMod val="75000"/>
                              <a:lumOff val="25000"/>
                            </a:schemeClr>
                          </a:solidFill>
                          <a:effectLst/>
                          <a:latin typeface="+mn-lt"/>
                        </a:rPr>
                        <a:t>安全在庫</a:t>
                      </a:r>
                      <a:r>
                        <a:rPr lang="en-US" altLang="ko-KR" sz="1000" b="1" i="0" u="none" strike="noStrike" dirty="0" smtClean="0">
                          <a:solidFill>
                            <a:schemeClr val="tx1">
                              <a:lumMod val="75000"/>
                              <a:lumOff val="25000"/>
                            </a:schemeClr>
                          </a:solidFill>
                          <a:effectLst/>
                          <a:latin typeface="+mn-lt"/>
                        </a:rPr>
                        <a:t>/</a:t>
                      </a:r>
                      <a:r>
                        <a:rPr lang="ja-JP" altLang="en-US" sz="1000" b="1" i="0" u="none" strike="noStrike" dirty="0" smtClean="0">
                          <a:solidFill>
                            <a:schemeClr val="tx1">
                              <a:lumMod val="75000"/>
                              <a:lumOff val="25000"/>
                            </a:schemeClr>
                          </a:solidFill>
                          <a:effectLst/>
                          <a:latin typeface="+mn-lt"/>
                        </a:rPr>
                        <a:t>最少購買単位の管理</a:t>
                      </a: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rgbClr val="000000"/>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chemeClr val="accent4"/>
                          </a:solidFill>
                        </a:rPr>
                        <a:t>· </a:t>
                      </a:r>
                      <a:r>
                        <a:rPr lang="en-US" altLang="ko-KR" sz="1000" b="1" dirty="0" smtClean="0">
                          <a:solidFill>
                            <a:schemeClr val="tx1">
                              <a:lumMod val="75000"/>
                              <a:lumOff val="25000"/>
                            </a:schemeClr>
                          </a:solidFill>
                        </a:rPr>
                        <a:t>ERP</a:t>
                      </a:r>
                      <a:r>
                        <a:rPr lang="ja-JP" altLang="en-US" sz="1000" b="1" dirty="0" smtClean="0">
                          <a:solidFill>
                            <a:schemeClr val="tx1">
                              <a:lumMod val="75000"/>
                              <a:lumOff val="25000"/>
                            </a:schemeClr>
                          </a:solidFill>
                        </a:rPr>
                        <a:t>の全機能を同様に使用</a:t>
                      </a: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extLst>
                  <a:ext uri="{0D108BD9-81ED-4DB2-BD59-A6C34878D82A}">
                    <a16:rowId xmlns:a16="http://schemas.microsoft.com/office/drawing/2014/main" val="10004"/>
                  </a:ext>
                </a:extLst>
              </a:tr>
              <a:tr h="322206">
                <a:tc>
                  <a:txBody>
                    <a:bodyPr/>
                    <a:lstStyle/>
                    <a:p>
                      <a:pPr algn="ctr" fontAlgn="ctr"/>
                      <a:r>
                        <a:rPr lang="ja-JP" altLang="en-US" sz="1100" b="1" i="0" u="none" strike="noStrike" dirty="0" smtClean="0">
                          <a:solidFill>
                            <a:srgbClr val="FFFFFF"/>
                          </a:solidFill>
                          <a:effectLst>
                            <a:outerShdw blurRad="38100" dist="38100" dir="2700000" algn="tl">
                              <a:srgbClr val="000000">
                                <a:alpha val="43137"/>
                              </a:srgbClr>
                            </a:outerShdw>
                          </a:effectLst>
                          <a:latin typeface="맑은 고딕"/>
                        </a:rPr>
                        <a:t>多様な報告書</a:t>
                      </a:r>
                      <a:endParaRPr lang="ko-KR" altLang="en-US" sz="1100" b="1" i="0" u="none" strike="noStrike" dirty="0">
                        <a:solidFill>
                          <a:srgbClr val="FFFFFF"/>
                        </a:solidFill>
                        <a:effectLst>
                          <a:outerShdw blurRad="38100" dist="38100" dir="2700000" algn="tl">
                            <a:srgbClr val="000000">
                              <a:alpha val="43137"/>
                            </a:srgbClr>
                          </a:outerShdw>
                        </a:effectLst>
                        <a:latin typeface="맑은 고딕"/>
                      </a:endParaRPr>
                    </a:p>
                  </a:txBody>
                  <a:tcPr marL="8513" marR="8513" marT="8091" marB="0" anchor="ctr">
                    <a:lnL>
                      <a:noFill/>
                    </a:lnL>
                    <a:lnR>
                      <a:noFill/>
                    </a:lnR>
                    <a:lnT>
                      <a:noFill/>
                    </a:lnT>
                    <a:lnB>
                      <a:noFill/>
                    </a:lnB>
                    <a:solidFill>
                      <a:srgbClr val="4F81BD"/>
                    </a:solidFill>
                  </a:tcPr>
                </a:tc>
                <a:tc>
                  <a:txBody>
                    <a:bodyPr/>
                    <a:lstStyle/>
                    <a:p>
                      <a:pPr algn="l" fontAlgn="ctr"/>
                      <a:endParaRPr lang="ko-KR" altLang="en-US" sz="1100" b="1" i="0" u="none" strike="noStrike" dirty="0">
                        <a:solidFill>
                          <a:srgbClr val="000000"/>
                        </a:solidFill>
                        <a:effectLst>
                          <a:outerShdw blurRad="38100" dist="38100" dir="2700000" algn="tl">
                            <a:srgbClr val="000000">
                              <a:alpha val="43137"/>
                            </a:srgbClr>
                          </a:outerShdw>
                        </a:effectLst>
                        <a:latin typeface="맑은 고딕"/>
                      </a:endParaRPr>
                    </a:p>
                  </a:txBody>
                  <a:tcPr marL="8513" marR="8513" marT="8091" marB="0" anchor="ctr">
                    <a:lnL>
                      <a:noFill/>
                    </a:lnL>
                    <a:lnR>
                      <a:noFill/>
                    </a:lnR>
                    <a:lnT>
                      <a:noFill/>
                    </a:lnT>
                    <a:lnB>
                      <a:noFill/>
                    </a:lnB>
                  </a:tcPr>
                </a:tc>
                <a:tc>
                  <a:txBody>
                    <a:bodyPr/>
                    <a:lstStyle/>
                    <a:p>
                      <a:pPr algn="ctr" fontAlgn="ctr"/>
                      <a:r>
                        <a:rPr lang="ja-JP" altLang="en-US" sz="1100" b="1" i="0" u="none" strike="noStrike" dirty="0" smtClean="0">
                          <a:solidFill>
                            <a:srgbClr val="FFFFFF"/>
                          </a:solidFill>
                          <a:effectLst>
                            <a:outerShdw blurRad="38100" dist="38100" dir="2700000" algn="tl">
                              <a:srgbClr val="000000">
                                <a:alpha val="43137"/>
                              </a:srgbClr>
                            </a:outerShdw>
                          </a:effectLst>
                          <a:latin typeface="맑은 고딕"/>
                        </a:rPr>
                        <a:t>生産工程管理</a:t>
                      </a:r>
                      <a:endParaRPr lang="ko-KR" altLang="en-US" sz="1100" b="1" i="0" u="none" strike="noStrike" dirty="0">
                        <a:solidFill>
                          <a:srgbClr val="FFFFFF"/>
                        </a:solidFill>
                        <a:effectLst>
                          <a:outerShdw blurRad="38100" dist="38100" dir="2700000" algn="tl">
                            <a:srgbClr val="000000">
                              <a:alpha val="43137"/>
                            </a:srgbClr>
                          </a:outerShdw>
                        </a:effectLst>
                        <a:latin typeface="맑은 고딕"/>
                      </a:endParaRPr>
                    </a:p>
                  </a:txBody>
                  <a:tcPr marL="8513" marR="8513" marT="8091" marB="0" anchor="ctr">
                    <a:lnL>
                      <a:noFill/>
                    </a:lnL>
                    <a:lnR>
                      <a:noFill/>
                    </a:lnR>
                    <a:lnT>
                      <a:noFill/>
                    </a:lnT>
                    <a:lnB>
                      <a:noFill/>
                    </a:lnB>
                    <a:solidFill>
                      <a:srgbClr val="4F81BD"/>
                    </a:solidFill>
                  </a:tcPr>
                </a:tc>
                <a:tc>
                  <a:txBody>
                    <a:bodyPr/>
                    <a:lstStyle/>
                    <a:p>
                      <a:pPr algn="l" fontAlgn="ctr"/>
                      <a:endParaRPr lang="ko-KR" altLang="en-US" sz="1000" b="1" i="0" u="none" strike="noStrike" dirty="0">
                        <a:solidFill>
                          <a:srgbClr val="000000"/>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rgbClr val="0070C0"/>
                          </a:solidFill>
                        </a:rPr>
                        <a:t>· </a:t>
                      </a:r>
                      <a:r>
                        <a:rPr lang="ja-JP" altLang="en-US" sz="1000" b="1" i="0" u="none" strike="noStrike" dirty="0" smtClean="0">
                          <a:solidFill>
                            <a:schemeClr val="tx1">
                              <a:lumMod val="75000"/>
                              <a:lumOff val="25000"/>
                            </a:schemeClr>
                          </a:solidFill>
                          <a:effectLst/>
                          <a:latin typeface="맑은 고딕"/>
                        </a:rPr>
                        <a:t>請求書並びに会計との連動</a:t>
                      </a: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dirty="0">
                        <a:solidFill>
                          <a:srgbClr val="000000"/>
                        </a:solidFill>
                        <a:effectLst/>
                        <a:latin typeface="맑은 고딕"/>
                      </a:endParaRPr>
                    </a:p>
                  </a:txBody>
                  <a:tcPr marL="8513" marR="8513" marT="8091" marB="0" anchor="ctr">
                    <a:lnL>
                      <a:noFill/>
                    </a:lnL>
                    <a:lnR>
                      <a:noFill/>
                    </a:lnR>
                    <a:lnT>
                      <a:noFill/>
                    </a:lnT>
                    <a:lnB>
                      <a:noFill/>
                    </a:lnB>
                  </a:tcPr>
                </a:tc>
                <a:tc>
                  <a:txBody>
                    <a:bodyPr/>
                    <a:lstStyle/>
                    <a:p>
                      <a:pPr marL="0" marR="0" lvl="0" indent="0" algn="ctr" defTabSz="1019190" rtl="0" eaLnBrk="1" fontAlgn="ctr" latinLnBrk="1"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rPr>
                        <a:t>資材所要計画</a:t>
                      </a:r>
                      <a:endParaRPr kumimoji="0" lang="ko-KR" altLang="en-US" sz="11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n-lt"/>
                        <a:ea typeface="+mn-ea"/>
                        <a:cs typeface="+mn-cs"/>
                      </a:endParaRPr>
                    </a:p>
                  </a:txBody>
                  <a:tcPr marL="8513" marR="8513" marT="8091" marB="0" anchor="ctr">
                    <a:lnL>
                      <a:noFill/>
                    </a:lnL>
                    <a:lnR>
                      <a:noFill/>
                    </a:lnR>
                    <a:lnT>
                      <a:noFill/>
                    </a:lnT>
                    <a:lnB>
                      <a:noFill/>
                    </a:lnB>
                    <a:solidFill>
                      <a:schemeClr val="accent1"/>
                    </a:solidFill>
                  </a:tcPr>
                </a:tc>
                <a:tc>
                  <a:txBody>
                    <a:bodyPr/>
                    <a:lstStyle/>
                    <a:p>
                      <a:pPr algn="l" fontAlgn="ctr"/>
                      <a:endParaRPr lang="ko-KR" altLang="en-US" sz="1000" b="1" i="0" u="none" strike="noStrike" dirty="0">
                        <a:solidFill>
                          <a:srgbClr val="000000"/>
                        </a:solidFill>
                        <a:effectLst/>
                        <a:latin typeface="맑은 고딕"/>
                      </a:endParaRPr>
                    </a:p>
                  </a:txBody>
                  <a:tcPr marL="8513" marR="8513" marT="8091" marB="0" anchor="ctr">
                    <a:lnL>
                      <a:noFill/>
                    </a:lnL>
                    <a:lnR>
                      <a:noFill/>
                    </a:lnR>
                    <a:lnT>
                      <a:noFill/>
                    </a:lnT>
                    <a:lnB>
                      <a:noFill/>
                    </a:lnB>
                  </a:tcPr>
                </a:tc>
                <a:tc>
                  <a:txBody>
                    <a:bodyPr/>
                    <a:lstStyle/>
                    <a:p>
                      <a:pPr algn="ctr" fontAlgn="ctr"/>
                      <a:r>
                        <a:rPr lang="ja-JP" altLang="en-US" sz="1100" b="1" i="0" u="none" strike="noStrike" dirty="0" smtClean="0">
                          <a:solidFill>
                            <a:srgbClr val="FFFFFF"/>
                          </a:solidFill>
                          <a:effectLst>
                            <a:outerShdw blurRad="38100" dist="38100" dir="2700000" algn="tl">
                              <a:srgbClr val="000000">
                                <a:alpha val="43137"/>
                              </a:srgbClr>
                            </a:outerShdw>
                          </a:effectLst>
                          <a:latin typeface="맑은 고딕"/>
                        </a:rPr>
                        <a:t>バーコードアプリ</a:t>
                      </a:r>
                      <a:r>
                        <a:rPr lang="ko-KR" altLang="en-US" sz="1100" b="1" i="0" u="none" strike="noStrike" dirty="0" smtClean="0">
                          <a:solidFill>
                            <a:srgbClr val="FFFFFF"/>
                          </a:solidFill>
                          <a:effectLst>
                            <a:outerShdw blurRad="38100" dist="38100" dir="2700000" algn="tl">
                              <a:srgbClr val="000000">
                                <a:alpha val="43137"/>
                              </a:srgbClr>
                            </a:outerShdw>
                          </a:effectLst>
                          <a:latin typeface="맑은 고딕"/>
                        </a:rPr>
                        <a:t> </a:t>
                      </a:r>
                      <a:r>
                        <a:rPr lang="en-US" altLang="ko-KR" sz="1100" b="1" i="0" u="none" strike="noStrike" dirty="0" smtClean="0">
                          <a:solidFill>
                            <a:srgbClr val="FFFFFF"/>
                          </a:solidFill>
                          <a:effectLst>
                            <a:outerShdw blurRad="38100" dist="38100" dir="2700000" algn="tl">
                              <a:srgbClr val="000000">
                                <a:alpha val="43137"/>
                              </a:srgbClr>
                            </a:outerShdw>
                          </a:effectLst>
                          <a:latin typeface="맑은 고딕"/>
                        </a:rPr>
                        <a:t>(</a:t>
                      </a:r>
                      <a:r>
                        <a:rPr lang="en-US" altLang="ko-KR" sz="1100" b="1" i="0" u="none" strike="noStrike" dirty="0">
                          <a:solidFill>
                            <a:srgbClr val="FFFFFF"/>
                          </a:solidFill>
                          <a:effectLst>
                            <a:outerShdw blurRad="38100" dist="38100" dir="2700000" algn="tl">
                              <a:srgbClr val="000000">
                                <a:alpha val="43137"/>
                              </a:srgbClr>
                            </a:outerShdw>
                          </a:effectLst>
                          <a:latin typeface="맑은 고딕"/>
                        </a:rPr>
                        <a:t>App</a:t>
                      </a:r>
                      <a:r>
                        <a:rPr lang="en-US" altLang="ko-KR" sz="1100" b="1" i="0" u="none" strike="noStrike" dirty="0" smtClean="0">
                          <a:solidFill>
                            <a:srgbClr val="FFFFFF"/>
                          </a:solidFill>
                          <a:effectLst>
                            <a:outerShdw blurRad="38100" dist="38100" dir="2700000" algn="tl">
                              <a:srgbClr val="000000">
                                <a:alpha val="43137"/>
                              </a:srgbClr>
                            </a:outerShdw>
                          </a:effectLst>
                          <a:latin typeface="맑은 고딕"/>
                        </a:rPr>
                        <a:t>)</a:t>
                      </a:r>
                      <a:endParaRPr lang="ko-KR" altLang="en-US" sz="1100" b="1" i="0" u="none" strike="noStrike" dirty="0">
                        <a:solidFill>
                          <a:srgbClr val="FFFFFF"/>
                        </a:solidFill>
                        <a:effectLst>
                          <a:outerShdw blurRad="38100" dist="38100" dir="2700000" algn="tl">
                            <a:srgbClr val="000000">
                              <a:alpha val="43137"/>
                            </a:srgbClr>
                          </a:outerShdw>
                        </a:effectLst>
                        <a:latin typeface="맑은 고딕"/>
                      </a:endParaRPr>
                    </a:p>
                  </a:txBody>
                  <a:tcPr marL="8513" marR="8513" marT="8091" marB="0" anchor="ctr">
                    <a:lnL>
                      <a:noFill/>
                    </a:lnL>
                    <a:lnR>
                      <a:noFill/>
                    </a:lnR>
                    <a:lnT>
                      <a:noFill/>
                    </a:lnT>
                    <a:lnB>
                      <a:noFill/>
                    </a:lnB>
                    <a:solidFill>
                      <a:srgbClr val="8064A2"/>
                    </a:solidFill>
                  </a:tcPr>
                </a:tc>
                <a:extLst>
                  <a:ext uri="{0D108BD9-81ED-4DB2-BD59-A6C34878D82A}">
                    <a16:rowId xmlns:a16="http://schemas.microsoft.com/office/drawing/2014/main" val="10005"/>
                  </a:ext>
                </a:extLst>
              </a:tr>
              <a:tr h="322206">
                <a:tc>
                  <a:txBody>
                    <a:bodyPr/>
                    <a:lstStyle/>
                    <a:p>
                      <a:pPr algn="l" fontAlgn="ctr"/>
                      <a:r>
                        <a:rPr lang="en-US" altLang="ko-KR" sz="1000" b="1" dirty="0" smtClean="0">
                          <a:solidFill>
                            <a:srgbClr val="0070C0"/>
                          </a:solidFill>
                        </a:rPr>
                        <a:t>· </a:t>
                      </a:r>
                      <a:r>
                        <a:rPr lang="ja-JP" altLang="en-US" sz="1000" b="1" i="0" u="none" strike="noStrike" dirty="0" smtClean="0">
                          <a:solidFill>
                            <a:schemeClr val="tx1">
                              <a:lumMod val="75000"/>
                              <a:lumOff val="25000"/>
                            </a:schemeClr>
                          </a:solidFill>
                          <a:effectLst/>
                          <a:latin typeface="맑은 고딕"/>
                        </a:rPr>
                        <a:t>入力データは全て帳簿へ自動反映</a:t>
                      </a: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rgbClr val="000000"/>
                        </a:solidFill>
                        <a:effectLst/>
                        <a:latin typeface="맑은 고딕"/>
                      </a:endParaRPr>
                    </a:p>
                  </a:txBody>
                  <a:tcPr marL="8513" marR="8513" marT="8091" marB="0" anchor="ctr">
                    <a:lnL>
                      <a:noFill/>
                    </a:lnL>
                    <a:lnR>
                      <a:noFill/>
                    </a:lnR>
                    <a:lnT>
                      <a:noFill/>
                    </a:lnT>
                    <a:lnB>
                      <a:noFill/>
                    </a:lnB>
                  </a:tcPr>
                </a:tc>
                <a:tc gridSpan="2">
                  <a:txBody>
                    <a:bodyPr/>
                    <a:lstStyle/>
                    <a:p>
                      <a:pPr algn="l" fontAlgn="ctr"/>
                      <a:r>
                        <a:rPr lang="en-US" altLang="ko-KR" sz="1000" b="1" dirty="0" smtClean="0">
                          <a:solidFill>
                            <a:srgbClr val="0070C0"/>
                          </a:solidFill>
                        </a:rPr>
                        <a:t>· </a:t>
                      </a:r>
                      <a:r>
                        <a:rPr lang="ja-JP" altLang="en-US" sz="1000" b="1" i="0" u="none" strike="noStrike" dirty="0" smtClean="0">
                          <a:solidFill>
                            <a:schemeClr val="tx1">
                              <a:lumMod val="75000"/>
                              <a:lumOff val="25000"/>
                            </a:schemeClr>
                          </a:solidFill>
                          <a:effectLst/>
                          <a:latin typeface="맑은 고딕"/>
                        </a:rPr>
                        <a:t>作業指示</a:t>
                      </a:r>
                      <a:r>
                        <a:rPr lang="ko-KR" altLang="en-US" sz="1000" b="1" i="0" u="none" strike="noStrike" dirty="0" smtClean="0">
                          <a:solidFill>
                            <a:schemeClr val="tx1">
                              <a:lumMod val="75000"/>
                              <a:lumOff val="25000"/>
                            </a:schemeClr>
                          </a:solidFill>
                          <a:effectLst/>
                          <a:latin typeface="맑은 고딕"/>
                        </a:rPr>
                        <a:t>→</a:t>
                      </a:r>
                      <a:r>
                        <a:rPr lang="ja-JP" altLang="en-US" sz="1000" b="1" i="0" u="none" strike="noStrike" dirty="0" smtClean="0">
                          <a:solidFill>
                            <a:schemeClr val="tx1">
                              <a:lumMod val="75000"/>
                              <a:lumOff val="25000"/>
                            </a:schemeClr>
                          </a:solidFill>
                          <a:effectLst/>
                          <a:latin typeface="맑은 고딕"/>
                        </a:rPr>
                        <a:t>資材払出</a:t>
                      </a:r>
                      <a:r>
                        <a:rPr lang="ko-KR" altLang="en-US" sz="1000" b="1" i="0" u="none" strike="noStrike" dirty="0" smtClean="0">
                          <a:solidFill>
                            <a:schemeClr val="tx1">
                              <a:lumMod val="75000"/>
                              <a:lumOff val="25000"/>
                            </a:schemeClr>
                          </a:solidFill>
                          <a:effectLst/>
                          <a:latin typeface="맑은 고딕"/>
                        </a:rPr>
                        <a:t>→</a:t>
                      </a:r>
                      <a:r>
                        <a:rPr lang="ja-JP" altLang="en-US" sz="1000" b="1" i="0" u="none" strike="noStrike" dirty="0" smtClean="0">
                          <a:solidFill>
                            <a:schemeClr val="tx1">
                              <a:lumMod val="75000"/>
                              <a:lumOff val="25000"/>
                            </a:schemeClr>
                          </a:solidFill>
                          <a:effectLst/>
                          <a:latin typeface="맑은 고딕"/>
                        </a:rPr>
                        <a:t>生産入庫</a:t>
                      </a: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tc hMerge="1">
                  <a:txBody>
                    <a:bodyPr/>
                    <a:lstStyle/>
                    <a:p>
                      <a:pPr latinLnBrk="1"/>
                      <a:endParaRPr lang="ko-KR" altLang="en-US"/>
                    </a:p>
                  </a:txBody>
                  <a:tcPr/>
                </a:tc>
                <a:tc>
                  <a:txBody>
                    <a:bodyPr/>
                    <a:lstStyle/>
                    <a:p>
                      <a:pPr algn="l" fontAlgn="ctr"/>
                      <a:r>
                        <a:rPr lang="en-US" altLang="ko-KR" sz="1000" b="1" dirty="0" smtClean="0">
                          <a:solidFill>
                            <a:srgbClr val="0070C0"/>
                          </a:solidFill>
                        </a:rPr>
                        <a:t>· </a:t>
                      </a:r>
                      <a:r>
                        <a:rPr lang="ja-JP" altLang="en-US" sz="1000" b="1" i="0" u="none" strike="noStrike" dirty="0" smtClean="0">
                          <a:solidFill>
                            <a:schemeClr val="tx1">
                              <a:lumMod val="75000"/>
                              <a:lumOff val="25000"/>
                            </a:schemeClr>
                          </a:solidFill>
                          <a:effectLst/>
                          <a:latin typeface="맑은 고딕"/>
                        </a:rPr>
                        <a:t>取引先</a:t>
                      </a:r>
                      <a:r>
                        <a:rPr lang="en-US" altLang="ko-KR" sz="1000" b="1" i="0" u="none" strike="noStrike" dirty="0" smtClean="0">
                          <a:solidFill>
                            <a:schemeClr val="tx1">
                              <a:lumMod val="75000"/>
                              <a:lumOff val="25000"/>
                            </a:schemeClr>
                          </a:solidFill>
                          <a:effectLst/>
                          <a:latin typeface="맑은 고딕"/>
                        </a:rPr>
                        <a:t>/</a:t>
                      </a:r>
                      <a:r>
                        <a:rPr lang="ja-JP" altLang="en-US" sz="1000" b="1" i="0" u="none" strike="noStrike" dirty="0" smtClean="0">
                          <a:solidFill>
                            <a:schemeClr val="tx1">
                              <a:lumMod val="75000"/>
                              <a:lumOff val="25000"/>
                            </a:schemeClr>
                          </a:solidFill>
                          <a:effectLst/>
                          <a:latin typeface="맑은 고딕"/>
                        </a:rPr>
                        <a:t>店舗</a:t>
                      </a:r>
                      <a:r>
                        <a:rPr lang="en-US" altLang="ko-KR" sz="1000" b="1" i="0" u="none" strike="noStrike" dirty="0" smtClean="0">
                          <a:solidFill>
                            <a:schemeClr val="tx1">
                              <a:lumMod val="75000"/>
                              <a:lumOff val="25000"/>
                            </a:schemeClr>
                          </a:solidFill>
                          <a:effectLst/>
                          <a:latin typeface="맑은 고딕"/>
                        </a:rPr>
                        <a:t>/</a:t>
                      </a:r>
                      <a:r>
                        <a:rPr lang="ja-JP" altLang="en-US" sz="1000" b="1" i="0" u="none" strike="noStrike" dirty="0" smtClean="0">
                          <a:solidFill>
                            <a:schemeClr val="tx1">
                              <a:lumMod val="75000"/>
                              <a:lumOff val="25000"/>
                            </a:schemeClr>
                          </a:solidFill>
                          <a:effectLst/>
                          <a:latin typeface="맑은 고딕"/>
                        </a:rPr>
                        <a:t>品目別の単価適用</a:t>
                      </a: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dirty="0">
                        <a:solidFill>
                          <a:srgbClr val="000000"/>
                        </a:solidFill>
                        <a:effectLst/>
                        <a:latin typeface="맑은 고딕"/>
                      </a:endParaRPr>
                    </a:p>
                  </a:txBody>
                  <a:tcPr marL="8513" marR="8513" marT="8091" marB="0" anchor="ctr">
                    <a:lnL>
                      <a:noFill/>
                    </a:lnL>
                    <a:lnR>
                      <a:noFill/>
                    </a:lnR>
                    <a:lnT>
                      <a:noFill/>
                    </a:lnT>
                    <a:lnB>
                      <a:noFill/>
                    </a:lnB>
                  </a:tcPr>
                </a:tc>
                <a:tc>
                  <a:txBody>
                    <a:bodyPr/>
                    <a:lstStyle/>
                    <a:p>
                      <a:pPr marL="0" marR="0" lvl="0" indent="0" algn="l" defTabSz="1019190" rtl="0" eaLnBrk="1" fontAlgn="ctr" latinLnBrk="1"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smtClean="0">
                          <a:ln>
                            <a:noFill/>
                          </a:ln>
                          <a:solidFill>
                            <a:srgbClr val="0070C0"/>
                          </a:solidFill>
                          <a:effectLst/>
                          <a:uLnTx/>
                          <a:uFillTx/>
                          <a:latin typeface="+mn-lt"/>
                          <a:ea typeface="+mn-ea"/>
                          <a:cs typeface="+mn-cs"/>
                        </a:rPr>
                        <a:t>· </a:t>
                      </a:r>
                      <a:r>
                        <a:rPr kumimoji="0" lang="ja-JP" altLang="en-US" sz="1000" b="1" i="0" u="none" strike="noStrike" kern="1200" cap="none" spc="0" normalizeH="0" baseline="0" noProof="0" dirty="0" smtClean="0">
                          <a:ln>
                            <a:noFill/>
                          </a:ln>
                          <a:solidFill>
                            <a:prstClr val="black">
                              <a:lumMod val="75000"/>
                              <a:lumOff val="25000"/>
                            </a:prstClr>
                          </a:solidFill>
                          <a:effectLst/>
                          <a:uLnTx/>
                          <a:uFillTx/>
                          <a:latin typeface="+mn-lt"/>
                          <a:ea typeface="+mn-ea"/>
                          <a:cs typeface="+mn-cs"/>
                        </a:rPr>
                        <a:t>基準生産計画基準で</a:t>
                      </a:r>
                      <a:r>
                        <a:rPr kumimoji="0" lang="en-US" altLang="ko-KR" sz="1000" b="1" i="0" u="none" strike="noStrike" kern="1200" cap="none" spc="0" normalizeH="0" baseline="0" noProof="0" dirty="0" smtClean="0">
                          <a:ln>
                            <a:noFill/>
                          </a:ln>
                          <a:solidFill>
                            <a:prstClr val="black">
                              <a:lumMod val="75000"/>
                              <a:lumOff val="25000"/>
                            </a:prstClr>
                          </a:solidFill>
                          <a:effectLst/>
                          <a:uLnTx/>
                          <a:uFillTx/>
                          <a:latin typeface="+mn-lt"/>
                          <a:ea typeface="+mn-ea"/>
                          <a:cs typeface="+mn-cs"/>
                        </a:rPr>
                        <a:t>MRP</a:t>
                      </a:r>
                      <a:r>
                        <a:rPr kumimoji="0" lang="ja-JP" altLang="en-US" sz="1000" b="1" i="0" u="none" strike="noStrike" kern="1200" cap="none" spc="0" normalizeH="0" baseline="0" noProof="0" dirty="0" smtClean="0">
                          <a:ln>
                            <a:noFill/>
                          </a:ln>
                          <a:solidFill>
                            <a:prstClr val="black">
                              <a:lumMod val="75000"/>
                              <a:lumOff val="25000"/>
                            </a:prstClr>
                          </a:solidFill>
                          <a:effectLst/>
                          <a:uLnTx/>
                          <a:uFillTx/>
                          <a:latin typeface="+mn-lt"/>
                          <a:ea typeface="+mn-ea"/>
                          <a:cs typeface="+mn-cs"/>
                        </a:rPr>
                        <a:t>の生成</a:t>
                      </a:r>
                      <a:endParaRPr kumimoji="0" lang="ko-KR" altLang="en-US" sz="1000" b="1"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8513" marR="8513" marT="8091" marB="0" anchor="ctr">
                    <a:lnL>
                      <a:noFill/>
                    </a:lnL>
                    <a:lnR>
                      <a:noFill/>
                    </a:lnR>
                    <a:lnT>
                      <a:noFill/>
                    </a:lnT>
                    <a:lnB>
                      <a:noFill/>
                    </a:lnB>
                    <a:noFill/>
                  </a:tcPr>
                </a:tc>
                <a:tc>
                  <a:txBody>
                    <a:bodyPr/>
                    <a:lstStyle/>
                    <a:p>
                      <a:pPr algn="l" fontAlgn="ctr"/>
                      <a:endParaRPr lang="ko-KR" altLang="en-US" sz="1000" b="1" i="0" u="none" strike="noStrike" dirty="0">
                        <a:solidFill>
                          <a:srgbClr val="000000"/>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chemeClr val="accent4"/>
                          </a:solidFill>
                        </a:rPr>
                        <a:t>·</a:t>
                      </a:r>
                      <a:r>
                        <a:rPr lang="ko-KR" altLang="en-US" sz="1000" b="1" i="0" u="none" strike="noStrike" dirty="0" smtClean="0">
                          <a:solidFill>
                            <a:schemeClr val="tx1">
                              <a:lumMod val="65000"/>
                              <a:lumOff val="35000"/>
                            </a:schemeClr>
                          </a:solidFill>
                          <a:effectLst/>
                          <a:latin typeface="+mn-lt"/>
                        </a:rPr>
                        <a:t> </a:t>
                      </a:r>
                      <a:r>
                        <a:rPr lang="ja-JP" altLang="en-US" sz="1000" b="1" i="0" u="none" strike="noStrike" dirty="0" smtClean="0">
                          <a:solidFill>
                            <a:schemeClr val="tx1">
                              <a:lumMod val="75000"/>
                              <a:lumOff val="25000"/>
                            </a:schemeClr>
                          </a:solidFill>
                          <a:effectLst/>
                          <a:latin typeface="맑은 고딕"/>
                        </a:rPr>
                        <a:t>スマートフォンで在庫管理</a:t>
                      </a: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extLst>
                  <a:ext uri="{0D108BD9-81ED-4DB2-BD59-A6C34878D82A}">
                    <a16:rowId xmlns:a16="http://schemas.microsoft.com/office/drawing/2014/main" val="10006"/>
                  </a:ext>
                </a:extLst>
              </a:tr>
              <a:tr h="322206">
                <a:tc>
                  <a:txBody>
                    <a:bodyPr/>
                    <a:lstStyle/>
                    <a:p>
                      <a:pPr algn="l" fontAlgn="ctr"/>
                      <a:r>
                        <a:rPr lang="en-US" altLang="ko-KR" sz="1000" b="1" dirty="0" smtClean="0">
                          <a:solidFill>
                            <a:srgbClr val="0070C0"/>
                          </a:solidFill>
                        </a:rPr>
                        <a:t>· </a:t>
                      </a:r>
                      <a:r>
                        <a:rPr lang="ja-JP" altLang="en-US" sz="1000" b="1" i="0" u="none" strike="noStrike" dirty="0" smtClean="0">
                          <a:solidFill>
                            <a:schemeClr val="tx1">
                              <a:lumMod val="75000"/>
                              <a:lumOff val="25000"/>
                            </a:schemeClr>
                          </a:solidFill>
                          <a:effectLst/>
                          <a:latin typeface="맑은 고딕"/>
                        </a:rPr>
                        <a:t>在庫現況</a:t>
                      </a:r>
                      <a:r>
                        <a:rPr lang="en-US" altLang="ko-KR" sz="1000" b="1" i="0" u="none" strike="noStrike" dirty="0" smtClean="0">
                          <a:solidFill>
                            <a:schemeClr val="tx1">
                              <a:lumMod val="75000"/>
                              <a:lumOff val="25000"/>
                            </a:schemeClr>
                          </a:solidFill>
                          <a:effectLst/>
                          <a:latin typeface="맑은 고딕"/>
                        </a:rPr>
                        <a:t>/</a:t>
                      </a:r>
                      <a:r>
                        <a:rPr lang="ja-JP" altLang="en-US" sz="1000" b="1" i="0" u="none" strike="noStrike" dirty="0" smtClean="0">
                          <a:solidFill>
                            <a:schemeClr val="tx1">
                              <a:lumMod val="75000"/>
                              <a:lumOff val="25000"/>
                            </a:schemeClr>
                          </a:solidFill>
                          <a:effectLst/>
                          <a:latin typeface="맑은 고딕"/>
                        </a:rPr>
                        <a:t>受払簿</a:t>
                      </a:r>
                      <a:r>
                        <a:rPr lang="en-US" altLang="ko-KR" sz="1000" b="1" i="0" u="none" strike="noStrike" dirty="0" smtClean="0">
                          <a:solidFill>
                            <a:schemeClr val="tx1">
                              <a:lumMod val="75000"/>
                              <a:lumOff val="25000"/>
                            </a:schemeClr>
                          </a:solidFill>
                          <a:effectLst/>
                          <a:latin typeface="맑은 고딕"/>
                        </a:rPr>
                        <a:t>/</a:t>
                      </a:r>
                      <a:r>
                        <a:rPr lang="ja-JP" altLang="en-US" sz="1000" b="1" i="0" u="none" strike="noStrike" dirty="0" smtClean="0">
                          <a:solidFill>
                            <a:schemeClr val="tx1">
                              <a:lumMod val="75000"/>
                              <a:lumOff val="25000"/>
                            </a:schemeClr>
                          </a:solidFill>
                          <a:effectLst/>
                          <a:latin typeface="맑은 고딕"/>
                        </a:rPr>
                        <a:t>日報</a:t>
                      </a:r>
                      <a:r>
                        <a:rPr lang="en-US" altLang="ko-KR" sz="1000" b="1" i="0" u="none" strike="noStrike" dirty="0" smtClean="0">
                          <a:solidFill>
                            <a:schemeClr val="tx1">
                              <a:lumMod val="75000"/>
                              <a:lumOff val="25000"/>
                            </a:schemeClr>
                          </a:solidFill>
                          <a:effectLst/>
                          <a:latin typeface="맑은 고딕"/>
                        </a:rPr>
                        <a:t>/</a:t>
                      </a:r>
                      <a:r>
                        <a:rPr lang="ja-JP" altLang="en-US" sz="1000" b="1" i="0" u="none" strike="noStrike" dirty="0" smtClean="0">
                          <a:solidFill>
                            <a:schemeClr val="tx1">
                              <a:lumMod val="75000"/>
                              <a:lumOff val="25000"/>
                            </a:schemeClr>
                          </a:solidFill>
                          <a:effectLst/>
                          <a:latin typeface="맑은 고딕"/>
                        </a:rPr>
                        <a:t>集計表</a:t>
                      </a: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rgbClr val="000000"/>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rgbClr val="0070C0"/>
                          </a:solidFill>
                        </a:rPr>
                        <a:t>· </a:t>
                      </a:r>
                      <a:r>
                        <a:rPr lang="ja-JP" altLang="en-US" sz="1000" b="1" i="0" u="none" strike="noStrike" dirty="0" smtClean="0">
                          <a:solidFill>
                            <a:schemeClr val="tx1">
                              <a:lumMod val="75000"/>
                              <a:lumOff val="25000"/>
                            </a:schemeClr>
                          </a:solidFill>
                          <a:effectLst/>
                          <a:latin typeface="맑은 고딕"/>
                        </a:rPr>
                        <a:t>作業指示書別の進行現況の確認</a:t>
                      </a: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rgbClr val="000000"/>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rgbClr val="0070C0"/>
                          </a:solidFill>
                        </a:rPr>
                        <a:t>· </a:t>
                      </a:r>
                      <a:r>
                        <a:rPr lang="ja-JP" altLang="en-US" sz="1000" b="1" i="0" u="none" strike="noStrike" dirty="0" smtClean="0">
                          <a:solidFill>
                            <a:schemeClr val="tx1">
                              <a:lumMod val="75000"/>
                              <a:lumOff val="25000"/>
                            </a:schemeClr>
                          </a:solidFill>
                          <a:effectLst/>
                          <a:latin typeface="맑은 고딕"/>
                        </a:rPr>
                        <a:t>売上計画並びに実績比較</a:t>
                      </a: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rgbClr val="000000"/>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rgbClr val="0070C0"/>
                          </a:solidFill>
                        </a:rPr>
                        <a:t>· </a:t>
                      </a:r>
                      <a:r>
                        <a:rPr lang="ja-JP" altLang="en-US" sz="1000" b="1" i="0" u="none" strike="noStrike" dirty="0" smtClean="0">
                          <a:solidFill>
                            <a:schemeClr val="tx1">
                              <a:lumMod val="75000"/>
                              <a:lumOff val="25000"/>
                            </a:schemeClr>
                          </a:solidFill>
                          <a:effectLst/>
                          <a:latin typeface="+mn-lt"/>
                        </a:rPr>
                        <a:t>発注計画、発注書へ反映</a:t>
                      </a: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noFill/>
                  </a:tcPr>
                </a:tc>
                <a:tc>
                  <a:txBody>
                    <a:bodyPr/>
                    <a:lstStyle/>
                    <a:p>
                      <a:pPr algn="l" fontAlgn="ctr"/>
                      <a:endParaRPr lang="ko-KR" altLang="en-US" sz="1000" b="1" i="0" u="none" strike="noStrike">
                        <a:solidFill>
                          <a:srgbClr val="000000"/>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chemeClr val="accent4"/>
                          </a:solidFill>
                        </a:rPr>
                        <a:t>·</a:t>
                      </a:r>
                      <a:r>
                        <a:rPr lang="ko-KR" altLang="en-US" sz="1000" b="1" i="0" u="none" strike="noStrike" dirty="0" smtClean="0">
                          <a:solidFill>
                            <a:schemeClr val="tx1">
                              <a:lumMod val="65000"/>
                              <a:lumOff val="35000"/>
                            </a:schemeClr>
                          </a:solidFill>
                          <a:effectLst/>
                          <a:latin typeface="+mn-lt"/>
                        </a:rPr>
                        <a:t> </a:t>
                      </a:r>
                      <a:r>
                        <a:rPr lang="ja-JP" altLang="en-US" sz="1000" b="1" i="0" u="none" strike="noStrike" dirty="0" smtClean="0">
                          <a:solidFill>
                            <a:schemeClr val="tx1">
                              <a:lumMod val="75000"/>
                              <a:lumOff val="25000"/>
                            </a:schemeClr>
                          </a:solidFill>
                          <a:effectLst/>
                          <a:latin typeface="맑은 고딕"/>
                        </a:rPr>
                        <a:t>内装カメラでバーコードを認識</a:t>
                      </a: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extLst>
                  <a:ext uri="{0D108BD9-81ED-4DB2-BD59-A6C34878D82A}">
                    <a16:rowId xmlns:a16="http://schemas.microsoft.com/office/drawing/2014/main" val="10007"/>
                  </a:ext>
                </a:extLst>
              </a:tr>
              <a:tr h="322206">
                <a:tc>
                  <a:txBody>
                    <a:bodyPr/>
                    <a:lstStyle/>
                    <a:p>
                      <a:pPr algn="l" fontAlgn="ctr"/>
                      <a:r>
                        <a:rPr lang="en-US" altLang="ko-KR" sz="1000" b="1" dirty="0" smtClean="0">
                          <a:solidFill>
                            <a:srgbClr val="0070C0"/>
                          </a:solidFill>
                        </a:rPr>
                        <a:t>· </a:t>
                      </a:r>
                      <a:r>
                        <a:rPr lang="ja-JP" altLang="en-US" sz="1000" b="1" i="0" u="none" strike="noStrike" dirty="0" smtClean="0">
                          <a:solidFill>
                            <a:schemeClr val="tx1">
                              <a:lumMod val="75000"/>
                              <a:lumOff val="25000"/>
                            </a:schemeClr>
                          </a:solidFill>
                          <a:effectLst/>
                          <a:latin typeface="맑은 고딕"/>
                        </a:rPr>
                        <a:t>出力物のフォーム設定</a:t>
                      </a:r>
                      <a:r>
                        <a:rPr lang="en-US" altLang="ja-JP" sz="1000" b="1" i="0" u="none" strike="noStrike" dirty="0" smtClean="0">
                          <a:solidFill>
                            <a:schemeClr val="tx1">
                              <a:lumMod val="75000"/>
                              <a:lumOff val="25000"/>
                            </a:schemeClr>
                          </a:solidFill>
                          <a:effectLst/>
                          <a:latin typeface="맑은 고딕"/>
                        </a:rPr>
                        <a:t>(</a:t>
                      </a:r>
                      <a:r>
                        <a:rPr lang="ja-JP" altLang="en-US" sz="1000" b="1" i="0" u="none" strike="noStrike" dirty="0" smtClean="0">
                          <a:solidFill>
                            <a:schemeClr val="tx1">
                              <a:lumMod val="75000"/>
                              <a:lumOff val="25000"/>
                            </a:schemeClr>
                          </a:solidFill>
                          <a:effectLst/>
                          <a:latin typeface="맑은 고딕"/>
                        </a:rPr>
                        <a:t>最大</a:t>
                      </a:r>
                      <a:r>
                        <a:rPr lang="en-US" altLang="ko-KR" sz="1000" b="1" i="0" u="none" strike="noStrike" dirty="0" smtClean="0">
                          <a:solidFill>
                            <a:schemeClr val="tx1">
                              <a:lumMod val="75000"/>
                              <a:lumOff val="25000"/>
                            </a:schemeClr>
                          </a:solidFill>
                          <a:effectLst/>
                          <a:latin typeface="맑은 고딕"/>
                        </a:rPr>
                        <a:t>50</a:t>
                      </a:r>
                      <a:r>
                        <a:rPr lang="ja-JP" altLang="en-US" sz="1000" b="1" i="0" u="none" strike="noStrike" dirty="0" smtClean="0">
                          <a:solidFill>
                            <a:schemeClr val="tx1">
                              <a:lumMod val="75000"/>
                              <a:lumOff val="25000"/>
                            </a:schemeClr>
                          </a:solidFill>
                          <a:effectLst/>
                          <a:latin typeface="맑은 고딕"/>
                        </a:rPr>
                        <a:t>個</a:t>
                      </a:r>
                      <a:r>
                        <a:rPr lang="en-US" altLang="ko-KR" sz="1000" b="1" i="0" u="none" strike="noStrike" dirty="0" smtClean="0">
                          <a:solidFill>
                            <a:schemeClr val="tx1">
                              <a:lumMod val="75000"/>
                              <a:lumOff val="25000"/>
                            </a:schemeClr>
                          </a:solidFill>
                          <a:effectLst/>
                          <a:latin typeface="맑은 고딕"/>
                        </a:rPr>
                        <a:t>)</a:t>
                      </a: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dirty="0">
                        <a:solidFill>
                          <a:srgbClr val="000000"/>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rgbClr val="0070C0"/>
                          </a:solidFill>
                        </a:rPr>
                        <a:t>· </a:t>
                      </a:r>
                      <a:r>
                        <a:rPr lang="ja-JP" altLang="en-US" sz="1000" b="1" i="0" u="none" strike="noStrike" dirty="0" smtClean="0">
                          <a:solidFill>
                            <a:schemeClr val="tx1">
                              <a:lumMod val="75000"/>
                              <a:lumOff val="25000"/>
                            </a:schemeClr>
                          </a:solidFill>
                          <a:effectLst/>
                          <a:latin typeface="맑은 고딕"/>
                        </a:rPr>
                        <a:t>外注工場の生産管理</a:t>
                      </a: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dirty="0">
                        <a:solidFill>
                          <a:srgbClr val="000000"/>
                        </a:solidFill>
                        <a:effectLst/>
                        <a:latin typeface="맑은 고딕"/>
                      </a:endParaRPr>
                    </a:p>
                  </a:txBody>
                  <a:tcPr marL="8513" marR="8513" marT="8091" marB="0" anchor="ctr">
                    <a:lnL>
                      <a:noFill/>
                    </a:lnL>
                    <a:lnR>
                      <a:noFill/>
                    </a:lnR>
                    <a:lnT>
                      <a:noFill/>
                    </a:lnT>
                    <a:lnB>
                      <a:noFill/>
                    </a:lnB>
                  </a:tcPr>
                </a:tc>
                <a:tc>
                  <a:txBody>
                    <a:bodyPr/>
                    <a:lstStyle/>
                    <a:p>
                      <a:pPr algn="ctr" fontAlgn="ctr"/>
                      <a:r>
                        <a:rPr lang="ja-JP" altLang="en-US" sz="1100" b="1" i="0" u="none" strike="noStrike" dirty="0" smtClean="0">
                          <a:solidFill>
                            <a:srgbClr val="FFFFFF"/>
                          </a:solidFill>
                          <a:effectLst>
                            <a:outerShdw blurRad="38100" dist="38100" dir="2700000" algn="tl">
                              <a:srgbClr val="000000">
                                <a:alpha val="43137"/>
                              </a:srgbClr>
                            </a:outerShdw>
                          </a:effectLst>
                          <a:latin typeface="맑은 고딕"/>
                        </a:rPr>
                        <a:t>取引明細書</a:t>
                      </a:r>
                      <a:endParaRPr lang="ko-KR" altLang="en-US" sz="1100" b="1" i="0" u="none" strike="noStrike" dirty="0">
                        <a:solidFill>
                          <a:srgbClr val="FFFFFF"/>
                        </a:solidFill>
                        <a:effectLst>
                          <a:outerShdw blurRad="38100" dist="38100" dir="2700000" algn="tl">
                            <a:srgbClr val="000000">
                              <a:alpha val="43137"/>
                            </a:srgbClr>
                          </a:outerShdw>
                        </a:effectLst>
                        <a:latin typeface="맑은 고딕"/>
                      </a:endParaRPr>
                    </a:p>
                  </a:txBody>
                  <a:tcPr marL="8513" marR="8513" marT="8091" marB="0" anchor="ctr">
                    <a:lnL>
                      <a:noFill/>
                    </a:lnL>
                    <a:lnR>
                      <a:noFill/>
                    </a:lnR>
                    <a:lnT>
                      <a:noFill/>
                    </a:lnT>
                    <a:lnB>
                      <a:noFill/>
                    </a:lnB>
                    <a:solidFill>
                      <a:srgbClr val="4F81BD"/>
                    </a:solidFill>
                  </a:tcPr>
                </a:tc>
                <a:tc>
                  <a:txBody>
                    <a:bodyPr/>
                    <a:lstStyle/>
                    <a:p>
                      <a:pPr algn="l" fontAlgn="ctr"/>
                      <a:endParaRPr lang="ko-KR" altLang="en-US" sz="1000" b="1" i="0" u="none" strike="noStrike">
                        <a:solidFill>
                          <a:srgbClr val="000000"/>
                        </a:solidFill>
                        <a:effectLst/>
                        <a:latin typeface="맑은 고딕"/>
                      </a:endParaRPr>
                    </a:p>
                  </a:txBody>
                  <a:tcPr marL="8513" marR="8513" marT="8091" marB="0" anchor="ctr">
                    <a:lnL>
                      <a:noFill/>
                    </a:lnL>
                    <a:lnR>
                      <a:noFill/>
                    </a:lnR>
                    <a:lnT>
                      <a:noFill/>
                    </a:lnT>
                    <a:lnB>
                      <a:noFill/>
                    </a:lnB>
                  </a:tcPr>
                </a:tc>
                <a:tc>
                  <a:txBody>
                    <a:bodyPr/>
                    <a:lstStyle/>
                    <a:p>
                      <a:pPr algn="ctr" fontAlgn="ctr"/>
                      <a:r>
                        <a:rPr lang="ja-JP" altLang="en-US" sz="1100" b="1" i="0" u="none" strike="noStrike" dirty="0" smtClean="0">
                          <a:solidFill>
                            <a:srgbClr val="FFFFFF"/>
                          </a:solidFill>
                          <a:effectLst>
                            <a:outerShdw blurRad="38100" dist="38100" dir="2700000" algn="tl">
                              <a:srgbClr val="000000">
                                <a:alpha val="43137"/>
                              </a:srgbClr>
                            </a:outerShdw>
                          </a:effectLst>
                          <a:latin typeface="맑은 고딕"/>
                        </a:rPr>
                        <a:t>発注管理</a:t>
                      </a:r>
                      <a:endParaRPr lang="ko-KR" altLang="en-US" sz="1100" b="1" i="0" u="none" strike="noStrike" dirty="0">
                        <a:solidFill>
                          <a:srgbClr val="FFFFFF"/>
                        </a:solidFill>
                        <a:effectLst>
                          <a:outerShdw blurRad="38100" dist="38100" dir="2700000" algn="tl">
                            <a:srgbClr val="000000">
                              <a:alpha val="43137"/>
                            </a:srgbClr>
                          </a:outerShdw>
                        </a:effectLst>
                        <a:latin typeface="맑은 고딕"/>
                      </a:endParaRPr>
                    </a:p>
                  </a:txBody>
                  <a:tcPr marL="8513" marR="8513" marT="8091" marB="0" anchor="ctr">
                    <a:lnL>
                      <a:noFill/>
                    </a:lnL>
                    <a:lnR>
                      <a:noFill/>
                    </a:lnR>
                    <a:lnT>
                      <a:noFill/>
                    </a:lnT>
                    <a:lnB>
                      <a:noFill/>
                    </a:lnB>
                    <a:solidFill>
                      <a:schemeClr val="accent1"/>
                    </a:solidFill>
                  </a:tcPr>
                </a:tc>
                <a:tc>
                  <a:txBody>
                    <a:bodyPr/>
                    <a:lstStyle/>
                    <a:p>
                      <a:pPr algn="l" fontAlgn="ctr"/>
                      <a:endParaRPr lang="ko-KR" altLang="en-US" sz="1000" b="1" i="0" u="none" strike="noStrike" dirty="0">
                        <a:solidFill>
                          <a:srgbClr val="000000"/>
                        </a:solidFill>
                        <a:effectLst/>
                        <a:latin typeface="맑은 고딕"/>
                      </a:endParaRPr>
                    </a:p>
                  </a:txBody>
                  <a:tcPr marL="8513" marR="8513" marT="8091" marB="0" anchor="ctr">
                    <a:lnL>
                      <a:noFill/>
                    </a:lnL>
                    <a:lnR>
                      <a:noFill/>
                    </a:lnR>
                    <a:lnT>
                      <a:noFill/>
                    </a:lnT>
                    <a:lnB>
                      <a:noFill/>
                    </a:lnB>
                  </a:tcPr>
                </a:tc>
                <a:tc>
                  <a:txBody>
                    <a:bodyPr/>
                    <a:lstStyle/>
                    <a:p>
                      <a:pPr algn="ctr" fontAlgn="ctr"/>
                      <a:r>
                        <a:rPr lang="ja-JP" altLang="en-US" sz="1100" b="1" i="0" u="none" strike="noStrike" dirty="0" smtClean="0">
                          <a:solidFill>
                            <a:srgbClr val="FFFFFF"/>
                          </a:solidFill>
                          <a:effectLst>
                            <a:outerShdw blurRad="38100" dist="38100" dir="2700000" algn="tl">
                              <a:srgbClr val="000000">
                                <a:alpha val="43137"/>
                              </a:srgbClr>
                            </a:outerShdw>
                          </a:effectLst>
                          <a:latin typeface="맑은 고딕"/>
                        </a:rPr>
                        <a:t>多国語</a:t>
                      </a:r>
                      <a:r>
                        <a:rPr lang="en-US" sz="1100" b="1" i="0" u="none" strike="noStrike" dirty="0" smtClean="0">
                          <a:solidFill>
                            <a:srgbClr val="FFFFFF"/>
                          </a:solidFill>
                          <a:effectLst>
                            <a:outerShdw blurRad="38100" dist="38100" dir="2700000" algn="tl">
                              <a:srgbClr val="000000">
                                <a:alpha val="43137"/>
                              </a:srgbClr>
                            </a:outerShdw>
                          </a:effectLst>
                          <a:latin typeface="맑은 고딕"/>
                        </a:rPr>
                        <a:t>ERP</a:t>
                      </a:r>
                      <a:endParaRPr lang="en-US" sz="1100" b="1" i="0" u="none" strike="noStrike" dirty="0">
                        <a:solidFill>
                          <a:srgbClr val="FFFFFF"/>
                        </a:solidFill>
                        <a:effectLst>
                          <a:outerShdw blurRad="38100" dist="38100" dir="2700000" algn="tl">
                            <a:srgbClr val="000000">
                              <a:alpha val="43137"/>
                            </a:srgbClr>
                          </a:outerShdw>
                        </a:effectLst>
                        <a:latin typeface="맑은 고딕"/>
                      </a:endParaRPr>
                    </a:p>
                  </a:txBody>
                  <a:tcPr marL="8513" marR="8513" marT="8091" marB="0" anchor="ctr">
                    <a:lnL>
                      <a:noFill/>
                    </a:lnL>
                    <a:lnR>
                      <a:noFill/>
                    </a:lnR>
                    <a:lnT>
                      <a:noFill/>
                    </a:lnT>
                    <a:lnB>
                      <a:noFill/>
                    </a:lnB>
                    <a:solidFill>
                      <a:srgbClr val="8064A2"/>
                    </a:solidFill>
                  </a:tcPr>
                </a:tc>
                <a:extLst>
                  <a:ext uri="{0D108BD9-81ED-4DB2-BD59-A6C34878D82A}">
                    <a16:rowId xmlns:a16="http://schemas.microsoft.com/office/drawing/2014/main" val="10008"/>
                  </a:ext>
                </a:extLst>
              </a:tr>
              <a:tr h="322206">
                <a:tc>
                  <a:txBody>
                    <a:bodyPr/>
                    <a:lstStyle/>
                    <a:p>
                      <a:pPr algn="l" fontAlgn="ctr"/>
                      <a:r>
                        <a:rPr lang="en-US" altLang="ko-KR" sz="1000" b="1" dirty="0" smtClean="0">
                          <a:solidFill>
                            <a:srgbClr val="0070C0"/>
                          </a:solidFill>
                        </a:rPr>
                        <a:t>· </a:t>
                      </a:r>
                      <a:r>
                        <a:rPr lang="ja-JP" altLang="en-US" sz="1000" b="1" i="0" u="none" strike="noStrike" dirty="0" smtClean="0">
                          <a:solidFill>
                            <a:schemeClr val="tx1">
                              <a:lumMod val="75000"/>
                              <a:lumOff val="25000"/>
                            </a:schemeClr>
                          </a:solidFill>
                          <a:effectLst/>
                          <a:latin typeface="맑은 고딕"/>
                        </a:rPr>
                        <a:t>倉庫</a:t>
                      </a:r>
                      <a:r>
                        <a:rPr lang="en-US" altLang="ko-KR" sz="1000" b="1" i="0" u="none" strike="noStrike" dirty="0" smtClean="0">
                          <a:solidFill>
                            <a:schemeClr val="tx1">
                              <a:lumMod val="75000"/>
                              <a:lumOff val="25000"/>
                            </a:schemeClr>
                          </a:solidFill>
                          <a:effectLst/>
                          <a:latin typeface="맑은 고딕"/>
                        </a:rPr>
                        <a:t>/</a:t>
                      </a:r>
                      <a:r>
                        <a:rPr lang="ja-JP" altLang="en-US" sz="1000" b="1" i="0" u="none" strike="noStrike" dirty="0" smtClean="0">
                          <a:solidFill>
                            <a:schemeClr val="tx1">
                              <a:lumMod val="75000"/>
                              <a:lumOff val="25000"/>
                            </a:schemeClr>
                          </a:solidFill>
                          <a:effectLst/>
                          <a:latin typeface="맑은 고딕"/>
                        </a:rPr>
                        <a:t>品目階層別グループ管理</a:t>
                      </a: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rgbClr val="000000"/>
                        </a:solidFill>
                        <a:effectLst/>
                        <a:latin typeface="맑은 고딕"/>
                      </a:endParaRPr>
                    </a:p>
                  </a:txBody>
                  <a:tcPr marL="8513" marR="8513" marT="8091" marB="0" anchor="ctr">
                    <a:lnL>
                      <a:noFill/>
                    </a:lnL>
                    <a:lnR>
                      <a:noFill/>
                    </a:lnR>
                    <a:lnT>
                      <a:noFill/>
                    </a:lnT>
                    <a:lnB>
                      <a:noFill/>
                    </a:lnB>
                  </a:tcPr>
                </a:tc>
                <a:tc>
                  <a:txBody>
                    <a:bodyPr/>
                    <a:lstStyle/>
                    <a:p>
                      <a:pPr algn="ctr" fontAlgn="ctr"/>
                      <a:r>
                        <a:rPr lang="ja-JP" altLang="en-US" sz="1100" b="1" i="0" u="none" strike="noStrike" dirty="0" smtClean="0">
                          <a:solidFill>
                            <a:srgbClr val="FFFFFF"/>
                          </a:solidFill>
                          <a:effectLst>
                            <a:outerShdw blurRad="38100" dist="38100" dir="2700000" algn="tl">
                              <a:srgbClr val="000000">
                                <a:alpha val="43137"/>
                              </a:srgbClr>
                            </a:outerShdw>
                          </a:effectLst>
                          <a:latin typeface="맑은 고딕"/>
                        </a:rPr>
                        <a:t>原価管理</a:t>
                      </a:r>
                      <a:endParaRPr lang="ko-KR" altLang="en-US" sz="1100" b="1" i="0" u="none" strike="noStrike" dirty="0">
                        <a:solidFill>
                          <a:srgbClr val="FFFFFF"/>
                        </a:solidFill>
                        <a:effectLst>
                          <a:outerShdw blurRad="38100" dist="38100" dir="2700000" algn="tl">
                            <a:srgbClr val="000000">
                              <a:alpha val="43137"/>
                            </a:srgbClr>
                          </a:outerShdw>
                        </a:effectLst>
                        <a:latin typeface="맑은 고딕"/>
                      </a:endParaRPr>
                    </a:p>
                  </a:txBody>
                  <a:tcPr marL="8513" marR="8513" marT="8091" marB="0" anchor="ctr">
                    <a:lnL>
                      <a:noFill/>
                    </a:lnL>
                    <a:lnR>
                      <a:noFill/>
                    </a:lnR>
                    <a:lnT>
                      <a:noFill/>
                    </a:lnT>
                    <a:lnB>
                      <a:noFill/>
                    </a:lnB>
                    <a:solidFill>
                      <a:srgbClr val="4F81BD"/>
                    </a:solidFill>
                  </a:tcPr>
                </a:tc>
                <a:tc>
                  <a:txBody>
                    <a:bodyPr/>
                    <a:lstStyle/>
                    <a:p>
                      <a:pPr algn="l" fontAlgn="ctr"/>
                      <a:endParaRPr lang="ko-KR" altLang="en-US" sz="1000" b="1" i="0" u="none" strike="noStrike" dirty="0">
                        <a:solidFill>
                          <a:srgbClr val="000000"/>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rgbClr val="0070C0"/>
                          </a:solidFill>
                        </a:rPr>
                        <a:t>· </a:t>
                      </a:r>
                      <a:r>
                        <a:rPr lang="ja-JP" altLang="en-US" sz="1000" b="1" i="0" u="none" strike="noStrike" dirty="0" smtClean="0">
                          <a:solidFill>
                            <a:schemeClr val="tx1">
                              <a:lumMod val="75000"/>
                              <a:lumOff val="25000"/>
                            </a:schemeClr>
                          </a:solidFill>
                          <a:effectLst/>
                          <a:latin typeface="맑은 고딕"/>
                        </a:rPr>
                        <a:t>販売時に取引明細書の印刷</a:t>
                      </a: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rgbClr val="000000"/>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rgbClr val="0070C0"/>
                          </a:solidFill>
                        </a:rPr>
                        <a:t>· </a:t>
                      </a:r>
                      <a:r>
                        <a:rPr lang="ja-JP" altLang="en-US" sz="1000" b="1" i="0" u="none" strike="noStrike" dirty="0" smtClean="0">
                          <a:solidFill>
                            <a:schemeClr val="tx1">
                              <a:lumMod val="75000"/>
                              <a:lumOff val="25000"/>
                            </a:schemeClr>
                          </a:solidFill>
                          <a:effectLst/>
                          <a:latin typeface="맑은 고딕"/>
                        </a:rPr>
                        <a:t>発注書の作成並びにメール転送</a:t>
                      </a: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noFill/>
                  </a:tcPr>
                </a:tc>
                <a:tc>
                  <a:txBody>
                    <a:bodyPr/>
                    <a:lstStyle/>
                    <a:p>
                      <a:pPr algn="l" fontAlgn="ct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chemeClr val="accent4"/>
                          </a:solidFill>
                        </a:rPr>
                        <a:t>·</a:t>
                      </a:r>
                      <a:r>
                        <a:rPr lang="ko-KR" altLang="en-US" sz="1000" b="1" i="0" u="none" strike="noStrike" dirty="0" smtClean="0">
                          <a:solidFill>
                            <a:schemeClr val="tx1">
                              <a:lumMod val="65000"/>
                              <a:lumOff val="35000"/>
                            </a:schemeClr>
                          </a:solidFill>
                          <a:effectLst/>
                          <a:latin typeface="+mn-lt"/>
                        </a:rPr>
                        <a:t> </a:t>
                      </a:r>
                      <a:r>
                        <a:rPr lang="ja-JP" altLang="en-US" sz="1000" b="1" i="0" u="none" strike="noStrike" dirty="0" smtClean="0">
                          <a:solidFill>
                            <a:schemeClr val="tx1">
                              <a:lumMod val="75000"/>
                              <a:lumOff val="25000"/>
                            </a:schemeClr>
                          </a:solidFill>
                          <a:effectLst/>
                          <a:latin typeface="맑은 고딕"/>
                        </a:rPr>
                        <a:t>英語、韓国語、中国語</a:t>
                      </a:r>
                      <a:r>
                        <a:rPr lang="en-US" altLang="ja-JP" sz="1000" b="1" i="0" u="none" strike="noStrike" dirty="0" smtClean="0">
                          <a:solidFill>
                            <a:schemeClr val="tx1">
                              <a:lumMod val="75000"/>
                              <a:lumOff val="25000"/>
                            </a:schemeClr>
                          </a:solidFill>
                          <a:effectLst/>
                          <a:latin typeface="맑은 고딕"/>
                        </a:rPr>
                        <a:t>(</a:t>
                      </a:r>
                      <a:r>
                        <a:rPr lang="ko-KR" altLang="en-US" sz="1000" b="1" i="0" u="none" strike="noStrike" dirty="0" smtClean="0">
                          <a:solidFill>
                            <a:schemeClr val="tx1">
                              <a:lumMod val="75000"/>
                              <a:lumOff val="25000"/>
                            </a:schemeClr>
                          </a:solidFill>
                          <a:effectLst/>
                          <a:latin typeface="+mn-lt"/>
                        </a:rPr>
                        <a:t>简体</a:t>
                      </a:r>
                      <a:r>
                        <a:rPr lang="en-US" altLang="ja-JP" sz="1000" b="1" i="0" u="none" strike="noStrike" dirty="0" smtClean="0">
                          <a:solidFill>
                            <a:schemeClr val="tx1">
                              <a:lumMod val="75000"/>
                              <a:lumOff val="25000"/>
                            </a:schemeClr>
                          </a:solidFill>
                          <a:effectLst/>
                          <a:latin typeface="맑은 고딕"/>
                        </a:rPr>
                        <a:t>)</a:t>
                      </a:r>
                      <a:endParaRPr lang="en-US" altLang="ko-KR"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extLst>
                  <a:ext uri="{0D108BD9-81ED-4DB2-BD59-A6C34878D82A}">
                    <a16:rowId xmlns:a16="http://schemas.microsoft.com/office/drawing/2014/main" val="10009"/>
                  </a:ext>
                </a:extLst>
              </a:tr>
              <a:tr h="322206">
                <a:tc>
                  <a:txBody>
                    <a:bodyPr/>
                    <a:lstStyle/>
                    <a:p>
                      <a:pPr algn="ctr" fontAlgn="ctr"/>
                      <a:r>
                        <a:rPr lang="ja-JP" altLang="en-US" sz="1100" b="1" i="0" u="none" strike="noStrike" dirty="0" smtClean="0">
                          <a:solidFill>
                            <a:srgbClr val="FFFFFF"/>
                          </a:solidFill>
                          <a:effectLst>
                            <a:outerShdw blurRad="38100" dist="38100" dir="2700000" algn="tl">
                              <a:srgbClr val="000000">
                                <a:alpha val="43137"/>
                              </a:srgbClr>
                            </a:outerShdw>
                          </a:effectLst>
                          <a:latin typeface="맑은 고딕"/>
                        </a:rPr>
                        <a:t>倉庫</a:t>
                      </a:r>
                      <a:r>
                        <a:rPr lang="ko-KR" altLang="en-US" sz="1100" b="1" i="0" u="none" strike="noStrike" dirty="0" smtClean="0">
                          <a:solidFill>
                            <a:srgbClr val="FFFFFF"/>
                          </a:solidFill>
                          <a:effectLst>
                            <a:outerShdw blurRad="38100" dist="38100" dir="2700000" algn="tl">
                              <a:srgbClr val="000000">
                                <a:alpha val="43137"/>
                              </a:srgbClr>
                            </a:outerShdw>
                          </a:effectLst>
                          <a:latin typeface="맑은 고딕"/>
                        </a:rPr>
                        <a:t> </a:t>
                      </a:r>
                      <a:r>
                        <a:rPr lang="en-US" altLang="ko-KR" sz="1100" b="1" i="0" u="none" strike="noStrike" dirty="0">
                          <a:solidFill>
                            <a:srgbClr val="FFFFFF"/>
                          </a:solidFill>
                          <a:effectLst>
                            <a:outerShdw blurRad="38100" dist="38100" dir="2700000" algn="tl">
                              <a:srgbClr val="000000">
                                <a:alpha val="43137"/>
                              </a:srgbClr>
                            </a:outerShdw>
                          </a:effectLst>
                          <a:latin typeface="맑은 고딕"/>
                        </a:rPr>
                        <a:t>/ </a:t>
                      </a:r>
                      <a:r>
                        <a:rPr lang="ja-JP" altLang="en-US" sz="1100" b="1" i="0" u="none" strike="noStrike" dirty="0" smtClean="0">
                          <a:solidFill>
                            <a:srgbClr val="FFFFFF"/>
                          </a:solidFill>
                          <a:effectLst>
                            <a:outerShdw blurRad="38100" dist="38100" dir="2700000" algn="tl">
                              <a:srgbClr val="000000">
                                <a:alpha val="43137"/>
                              </a:srgbClr>
                            </a:outerShdw>
                          </a:effectLst>
                          <a:latin typeface="맑은 고딕"/>
                        </a:rPr>
                        <a:t>店舗別在庫管理</a:t>
                      </a:r>
                      <a:endParaRPr lang="ko-KR" altLang="en-US" sz="1100" b="1" i="0" u="none" strike="noStrike" dirty="0">
                        <a:solidFill>
                          <a:srgbClr val="FFFFFF"/>
                        </a:solidFill>
                        <a:effectLst>
                          <a:outerShdw blurRad="38100" dist="38100" dir="2700000" algn="tl">
                            <a:srgbClr val="000000">
                              <a:alpha val="43137"/>
                            </a:srgbClr>
                          </a:outerShdw>
                        </a:effectLst>
                        <a:latin typeface="맑은 고딕"/>
                      </a:endParaRPr>
                    </a:p>
                  </a:txBody>
                  <a:tcPr marL="8513" marR="8513" marT="8091" marB="0" anchor="ctr">
                    <a:lnL>
                      <a:noFill/>
                    </a:lnL>
                    <a:lnR>
                      <a:noFill/>
                    </a:lnR>
                    <a:lnT>
                      <a:noFill/>
                    </a:lnT>
                    <a:lnB>
                      <a:noFill/>
                    </a:lnB>
                    <a:solidFill>
                      <a:srgbClr val="4F81BD"/>
                    </a:solidFill>
                  </a:tcPr>
                </a:tc>
                <a:tc>
                  <a:txBody>
                    <a:bodyPr/>
                    <a:lstStyle/>
                    <a:p>
                      <a:pPr algn="l" fontAlgn="ctr"/>
                      <a:endParaRPr lang="ko-KR" altLang="en-US" sz="1000" b="1" i="0" u="none" strike="noStrike">
                        <a:solidFill>
                          <a:srgbClr val="000000"/>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rgbClr val="0070C0"/>
                          </a:solidFill>
                        </a:rPr>
                        <a:t>· </a:t>
                      </a:r>
                      <a:r>
                        <a:rPr lang="ja-JP" altLang="en-US" sz="1000" b="1" i="0" u="none" strike="noStrike" dirty="0" smtClean="0">
                          <a:solidFill>
                            <a:schemeClr val="tx1">
                              <a:lumMod val="75000"/>
                              <a:lumOff val="25000"/>
                            </a:schemeClr>
                          </a:solidFill>
                          <a:effectLst/>
                          <a:latin typeface="+mn-lt"/>
                        </a:rPr>
                        <a:t>工程別</a:t>
                      </a:r>
                      <a:r>
                        <a:rPr lang="en-US" altLang="ko-KR" sz="1000" b="1" i="0" u="none" strike="noStrike" dirty="0" smtClean="0">
                          <a:solidFill>
                            <a:schemeClr val="tx1">
                              <a:lumMod val="75000"/>
                              <a:lumOff val="25000"/>
                            </a:schemeClr>
                          </a:solidFill>
                          <a:effectLst/>
                          <a:latin typeface="+mn-lt"/>
                        </a:rPr>
                        <a:t>/</a:t>
                      </a:r>
                      <a:r>
                        <a:rPr lang="ja-JP" altLang="en-US" sz="1000" b="1" i="0" u="none" strike="noStrike" dirty="0" smtClean="0">
                          <a:solidFill>
                            <a:schemeClr val="tx1">
                              <a:lumMod val="75000"/>
                              <a:lumOff val="25000"/>
                            </a:schemeClr>
                          </a:solidFill>
                          <a:effectLst/>
                          <a:latin typeface="+mn-lt"/>
                        </a:rPr>
                        <a:t>品目別の原価計算</a:t>
                      </a: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rgbClr val="000000"/>
                        </a:solidFill>
                        <a:effectLst/>
                        <a:latin typeface="맑은 고딕"/>
                      </a:endParaRPr>
                    </a:p>
                  </a:txBody>
                  <a:tcPr marL="8513" marR="8513" marT="8091" marB="0" anchor="ctr">
                    <a:lnL>
                      <a:noFill/>
                    </a:lnL>
                    <a:lnR>
                      <a:noFill/>
                    </a:lnR>
                    <a:lnT>
                      <a:noFill/>
                    </a:lnT>
                    <a:lnB>
                      <a:noFill/>
                    </a:lnB>
                  </a:tcPr>
                </a:tc>
                <a:tc>
                  <a:txBody>
                    <a:bodyPr/>
                    <a:lstStyle/>
                    <a:p>
                      <a:pPr marL="0" marR="0" indent="0" algn="l" defTabSz="1019190" rtl="0" eaLnBrk="1" fontAlgn="ctr" latinLnBrk="1" hangingPunct="1">
                        <a:lnSpc>
                          <a:spcPct val="100000"/>
                        </a:lnSpc>
                        <a:spcBef>
                          <a:spcPts val="0"/>
                        </a:spcBef>
                        <a:spcAft>
                          <a:spcPts val="0"/>
                        </a:spcAft>
                        <a:buClrTx/>
                        <a:buSzTx/>
                        <a:buFontTx/>
                        <a:buNone/>
                        <a:tabLst/>
                        <a:defRPr/>
                      </a:pPr>
                      <a:r>
                        <a:rPr lang="en-US" altLang="ko-KR" sz="1000" b="1" dirty="0" smtClean="0">
                          <a:solidFill>
                            <a:srgbClr val="0070C0"/>
                          </a:solidFill>
                        </a:rPr>
                        <a:t>· </a:t>
                      </a:r>
                      <a:r>
                        <a:rPr lang="ja-JP" altLang="en-US" sz="1000" b="1" i="0" u="none" strike="noStrike" dirty="0" smtClean="0">
                          <a:solidFill>
                            <a:schemeClr val="tx1">
                              <a:lumMod val="75000"/>
                              <a:lumOff val="25000"/>
                            </a:schemeClr>
                          </a:solidFill>
                          <a:effectLst/>
                          <a:latin typeface="맑은 고딕"/>
                        </a:rPr>
                        <a:t>取引明細書のフォーム</a:t>
                      </a:r>
                      <a:r>
                        <a:rPr lang="en-US" altLang="ja-JP" sz="1000" b="1" i="0" u="none" strike="noStrike" dirty="0" smtClean="0">
                          <a:solidFill>
                            <a:schemeClr val="tx1">
                              <a:lumMod val="75000"/>
                              <a:lumOff val="25000"/>
                            </a:schemeClr>
                          </a:solidFill>
                          <a:effectLst/>
                          <a:latin typeface="+mn-lt"/>
                        </a:rPr>
                        <a:t>(</a:t>
                      </a:r>
                      <a:r>
                        <a:rPr lang="ja-JP" altLang="en-US" sz="1000" b="1" i="0" u="none" strike="noStrike" dirty="0" smtClean="0">
                          <a:solidFill>
                            <a:schemeClr val="tx1">
                              <a:lumMod val="75000"/>
                              <a:lumOff val="25000"/>
                            </a:schemeClr>
                          </a:solidFill>
                          <a:effectLst/>
                          <a:latin typeface="+mn-lt"/>
                        </a:rPr>
                        <a:t>最大</a:t>
                      </a:r>
                      <a:r>
                        <a:rPr lang="en-US" altLang="ko-KR" sz="1000" b="1" i="0" u="none" strike="noStrike" dirty="0" smtClean="0">
                          <a:solidFill>
                            <a:schemeClr val="tx1">
                              <a:lumMod val="75000"/>
                              <a:lumOff val="25000"/>
                            </a:schemeClr>
                          </a:solidFill>
                          <a:effectLst/>
                          <a:latin typeface="+mn-lt"/>
                        </a:rPr>
                        <a:t>50</a:t>
                      </a:r>
                      <a:r>
                        <a:rPr lang="ja-JP" altLang="en-US" sz="1000" b="1" i="0" u="none" strike="noStrike" dirty="0" smtClean="0">
                          <a:solidFill>
                            <a:schemeClr val="tx1">
                              <a:lumMod val="75000"/>
                              <a:lumOff val="25000"/>
                            </a:schemeClr>
                          </a:solidFill>
                          <a:effectLst/>
                          <a:latin typeface="+mn-lt"/>
                        </a:rPr>
                        <a:t>個</a:t>
                      </a:r>
                      <a:r>
                        <a:rPr lang="en-US" altLang="ko-KR" sz="1000" b="1" i="0" u="none" strike="noStrike" dirty="0" smtClean="0">
                          <a:solidFill>
                            <a:schemeClr val="tx1">
                              <a:lumMod val="75000"/>
                              <a:lumOff val="25000"/>
                            </a:schemeClr>
                          </a:solidFill>
                          <a:effectLst/>
                          <a:latin typeface="+mn-lt"/>
                        </a:rPr>
                        <a:t>)</a:t>
                      </a:r>
                      <a:endParaRPr lang="ko-KR" altLang="en-US" sz="1000" b="1" i="0" u="none" strike="noStrike" dirty="0" smtClean="0">
                        <a:solidFill>
                          <a:schemeClr val="tx1">
                            <a:lumMod val="75000"/>
                            <a:lumOff val="25000"/>
                          </a:schemeClr>
                        </a:solidFill>
                        <a:effectLst/>
                        <a:latin typeface="+mn-lt"/>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rgbClr val="000000"/>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rgbClr val="0070C0"/>
                          </a:solidFill>
                        </a:rPr>
                        <a:t>· </a:t>
                      </a:r>
                      <a:r>
                        <a:rPr lang="ja-JP" altLang="en-US" sz="1000" b="1" i="0" u="none" strike="noStrike" dirty="0" smtClean="0">
                          <a:solidFill>
                            <a:schemeClr val="tx1">
                              <a:lumMod val="75000"/>
                              <a:lumOff val="25000"/>
                            </a:schemeClr>
                          </a:solidFill>
                          <a:effectLst/>
                          <a:latin typeface="맑은 고딕"/>
                        </a:rPr>
                        <a:t>発注</a:t>
                      </a:r>
                      <a:r>
                        <a:rPr lang="en-US" altLang="ja-JP" sz="1000" b="1" i="0" u="none" strike="noStrike" dirty="0" smtClean="0">
                          <a:solidFill>
                            <a:schemeClr val="tx1">
                              <a:lumMod val="75000"/>
                              <a:lumOff val="25000"/>
                            </a:schemeClr>
                          </a:solidFill>
                          <a:effectLst/>
                          <a:latin typeface="맑은 고딕"/>
                        </a:rPr>
                        <a:t>/</a:t>
                      </a:r>
                      <a:r>
                        <a:rPr lang="ja-JP" altLang="en-US" sz="1000" b="1" i="0" u="none" strike="noStrike" dirty="0" smtClean="0">
                          <a:solidFill>
                            <a:schemeClr val="tx1">
                              <a:lumMod val="75000"/>
                              <a:lumOff val="25000"/>
                            </a:schemeClr>
                          </a:solidFill>
                          <a:effectLst/>
                          <a:latin typeface="맑은 고딕"/>
                        </a:rPr>
                        <a:t>未入庫現況の確認</a:t>
                      </a: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tc>
                  <a:txBody>
                    <a:bodyPr/>
                    <a:lstStyle/>
                    <a:p>
                      <a:pPr algn="l" fontAlgn="ctr"/>
                      <a:r>
                        <a:rPr lang="ko-KR" altLang="en-US" sz="1000" b="1" i="0" u="none" strike="noStrike" dirty="0" smtClean="0">
                          <a:solidFill>
                            <a:schemeClr val="tx1">
                              <a:lumMod val="75000"/>
                              <a:lumOff val="25000"/>
                            </a:schemeClr>
                          </a:solidFill>
                          <a:effectLst/>
                          <a:latin typeface="맑은 고딕"/>
                        </a:rPr>
                        <a:t>  </a:t>
                      </a:r>
                      <a:r>
                        <a:rPr lang="ja-JP" altLang="en-US" sz="1000" b="1" i="0" u="none" strike="noStrike" dirty="0" smtClean="0">
                          <a:solidFill>
                            <a:schemeClr val="tx1">
                              <a:lumMod val="75000"/>
                              <a:lumOff val="25000"/>
                            </a:schemeClr>
                          </a:solidFill>
                          <a:effectLst/>
                          <a:latin typeface="맑은 고딕"/>
                        </a:rPr>
                        <a:t>中国語</a:t>
                      </a:r>
                      <a:r>
                        <a:rPr lang="en-US" altLang="ko-KR" sz="1000" b="1" i="0" u="none" strike="noStrike" dirty="0" smtClean="0">
                          <a:solidFill>
                            <a:schemeClr val="tx1">
                              <a:lumMod val="75000"/>
                              <a:lumOff val="25000"/>
                            </a:schemeClr>
                          </a:solidFill>
                          <a:effectLst/>
                          <a:latin typeface="맑은 고딕"/>
                        </a:rPr>
                        <a:t>(</a:t>
                      </a:r>
                      <a:r>
                        <a:rPr lang="ko-KR" altLang="en-US" sz="1000" b="1" i="0" u="none" strike="noStrike" dirty="0" smtClean="0">
                          <a:solidFill>
                            <a:schemeClr val="tx1">
                              <a:lumMod val="75000"/>
                              <a:lumOff val="25000"/>
                            </a:schemeClr>
                          </a:solidFill>
                          <a:effectLst/>
                          <a:latin typeface="+mn-lt"/>
                        </a:rPr>
                        <a:t>繁体</a:t>
                      </a:r>
                      <a:r>
                        <a:rPr lang="en-US" altLang="ko-KR" sz="1000" b="1" i="0" u="none" strike="noStrike" dirty="0" smtClean="0">
                          <a:solidFill>
                            <a:schemeClr val="tx1">
                              <a:lumMod val="75000"/>
                              <a:lumOff val="25000"/>
                            </a:schemeClr>
                          </a:solidFill>
                          <a:effectLst/>
                          <a:latin typeface="맑은 고딕"/>
                        </a:rPr>
                        <a:t>)</a:t>
                      </a:r>
                      <a:r>
                        <a:rPr lang="ja-JP" altLang="en-US" sz="1000" b="1" i="0" u="none" strike="noStrike" dirty="0" smtClean="0">
                          <a:solidFill>
                            <a:schemeClr val="tx1">
                              <a:lumMod val="75000"/>
                              <a:lumOff val="25000"/>
                            </a:schemeClr>
                          </a:solidFill>
                          <a:effectLst/>
                          <a:latin typeface="맑은 고딕"/>
                        </a:rPr>
                        <a:t>、ベトナム語など</a:t>
                      </a: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extLst>
                  <a:ext uri="{0D108BD9-81ED-4DB2-BD59-A6C34878D82A}">
                    <a16:rowId xmlns:a16="http://schemas.microsoft.com/office/drawing/2014/main" val="10010"/>
                  </a:ext>
                </a:extLst>
              </a:tr>
              <a:tr h="322206">
                <a:tc>
                  <a:txBody>
                    <a:bodyPr/>
                    <a:lstStyle/>
                    <a:p>
                      <a:pPr algn="l" fontAlgn="ctr"/>
                      <a:r>
                        <a:rPr lang="en-US" altLang="ko-KR" sz="1000" b="1" dirty="0" smtClean="0">
                          <a:solidFill>
                            <a:srgbClr val="0070C0"/>
                          </a:solidFill>
                        </a:rPr>
                        <a:t>· </a:t>
                      </a:r>
                      <a:r>
                        <a:rPr lang="ja-JP" altLang="en-US" sz="1000" b="1" i="0" u="none" strike="noStrike" dirty="0" smtClean="0">
                          <a:solidFill>
                            <a:schemeClr val="tx1">
                              <a:lumMod val="75000"/>
                              <a:lumOff val="25000"/>
                            </a:schemeClr>
                          </a:solidFill>
                          <a:effectLst/>
                          <a:latin typeface="맑은 고딕"/>
                        </a:rPr>
                        <a:t>倉庫別の在庫現況の確認</a:t>
                      </a: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rgbClr val="000000"/>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rgbClr val="0070C0"/>
                          </a:solidFill>
                        </a:rPr>
                        <a:t>· </a:t>
                      </a:r>
                      <a:r>
                        <a:rPr lang="ja-JP" altLang="en-US" sz="1000" b="1" i="0" u="none" strike="noStrike" dirty="0" smtClean="0">
                          <a:solidFill>
                            <a:schemeClr val="tx1">
                              <a:lumMod val="75000"/>
                              <a:lumOff val="25000"/>
                            </a:schemeClr>
                          </a:solidFill>
                          <a:effectLst/>
                          <a:latin typeface="+mn-lt"/>
                        </a:rPr>
                        <a:t>労務費</a:t>
                      </a:r>
                      <a:r>
                        <a:rPr lang="en-US" altLang="ko-KR" sz="1000" b="1" i="0" u="none" strike="noStrike" dirty="0" smtClean="0">
                          <a:solidFill>
                            <a:schemeClr val="tx1">
                              <a:lumMod val="75000"/>
                              <a:lumOff val="25000"/>
                            </a:schemeClr>
                          </a:solidFill>
                          <a:effectLst/>
                          <a:latin typeface="+mn-lt"/>
                        </a:rPr>
                        <a:t>/</a:t>
                      </a:r>
                      <a:r>
                        <a:rPr lang="ja-JP" altLang="en-US" sz="1000" b="1" i="0" u="none" strike="noStrike" dirty="0" smtClean="0">
                          <a:solidFill>
                            <a:schemeClr val="tx1">
                              <a:lumMod val="75000"/>
                              <a:lumOff val="25000"/>
                            </a:schemeClr>
                          </a:solidFill>
                          <a:effectLst/>
                          <a:latin typeface="+mn-lt"/>
                        </a:rPr>
                        <a:t>経費</a:t>
                      </a:r>
                      <a:r>
                        <a:rPr lang="en-US" altLang="ko-KR" sz="1000" b="1" i="0" u="none" strike="noStrike" dirty="0" smtClean="0">
                          <a:solidFill>
                            <a:schemeClr val="tx1">
                              <a:lumMod val="75000"/>
                              <a:lumOff val="25000"/>
                            </a:schemeClr>
                          </a:solidFill>
                          <a:effectLst/>
                          <a:latin typeface="+mn-lt"/>
                        </a:rPr>
                        <a:t>/</a:t>
                      </a:r>
                      <a:r>
                        <a:rPr lang="ja-JP" altLang="en-US" sz="1000" b="1" i="0" u="none" strike="noStrike" dirty="0" smtClean="0">
                          <a:solidFill>
                            <a:schemeClr val="tx1">
                              <a:lumMod val="75000"/>
                              <a:lumOff val="25000"/>
                            </a:schemeClr>
                          </a:solidFill>
                          <a:effectLst/>
                          <a:latin typeface="+mn-lt"/>
                        </a:rPr>
                        <a:t>外注加工費の反映</a:t>
                      </a: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rgbClr val="000000"/>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rgbClr val="0070C0"/>
                          </a:solidFill>
                        </a:rPr>
                        <a:t>· </a:t>
                      </a:r>
                      <a:r>
                        <a:rPr lang="ja-JP" altLang="en-US" sz="1000" b="1" i="0" u="none" strike="noStrike" dirty="0" smtClean="0">
                          <a:solidFill>
                            <a:schemeClr val="tx1">
                              <a:lumMod val="75000"/>
                              <a:lumOff val="25000"/>
                            </a:schemeClr>
                          </a:solidFill>
                          <a:effectLst/>
                          <a:latin typeface="맑은 고딕"/>
                        </a:rPr>
                        <a:t>メール送信、</a:t>
                      </a:r>
                      <a:r>
                        <a:rPr lang="en-US" altLang="ja-JP" sz="1000" b="1" i="0" u="none" strike="noStrike" dirty="0" smtClean="0">
                          <a:solidFill>
                            <a:schemeClr val="tx1">
                              <a:lumMod val="75000"/>
                              <a:lumOff val="25000"/>
                            </a:schemeClr>
                          </a:solidFill>
                          <a:effectLst/>
                          <a:latin typeface="맑은 고딕"/>
                        </a:rPr>
                        <a:t>PDF</a:t>
                      </a:r>
                      <a:r>
                        <a:rPr lang="ja-JP" altLang="en-US" sz="1000" b="1" i="0" u="none" strike="noStrike" dirty="0" smtClean="0">
                          <a:solidFill>
                            <a:schemeClr val="tx1">
                              <a:lumMod val="75000"/>
                              <a:lumOff val="25000"/>
                            </a:schemeClr>
                          </a:solidFill>
                          <a:effectLst/>
                          <a:latin typeface="맑은 고딕"/>
                        </a:rPr>
                        <a:t>作成</a:t>
                      </a: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rgbClr val="000000"/>
                        </a:solidFill>
                        <a:effectLst/>
                        <a:latin typeface="맑은 고딕"/>
                      </a:endParaRPr>
                    </a:p>
                  </a:txBody>
                  <a:tcPr marL="8513" marR="8513" marT="8091" marB="0" anchor="ctr">
                    <a:lnL>
                      <a:noFill/>
                    </a:lnL>
                    <a:lnR>
                      <a:noFill/>
                    </a:lnR>
                    <a:lnT>
                      <a:noFill/>
                    </a:lnT>
                    <a:lnB>
                      <a:noFill/>
                    </a:lnB>
                  </a:tcPr>
                </a:tc>
                <a:tc>
                  <a:txBody>
                    <a:bodyPr/>
                    <a:lstStyle/>
                    <a:p>
                      <a:pPr algn="ctr" fontAlgn="ctr"/>
                      <a:r>
                        <a:rPr lang="ja-JP" altLang="en-US" sz="1100" b="1" i="0" u="none" strike="noStrike" dirty="0" smtClean="0">
                          <a:solidFill>
                            <a:srgbClr val="FFFFFF"/>
                          </a:solidFill>
                          <a:effectLst>
                            <a:outerShdw blurRad="38100" dist="38100" dir="2700000" algn="tl">
                              <a:srgbClr val="000000">
                                <a:alpha val="43137"/>
                              </a:srgbClr>
                            </a:outerShdw>
                          </a:effectLst>
                          <a:latin typeface="맑은 고딕"/>
                        </a:rPr>
                        <a:t>購買管理</a:t>
                      </a:r>
                      <a:endParaRPr lang="ko-KR" altLang="en-US" sz="1100" b="1" i="0" u="none" strike="noStrike" dirty="0">
                        <a:solidFill>
                          <a:srgbClr val="FFFFFF"/>
                        </a:solidFill>
                        <a:effectLst>
                          <a:outerShdw blurRad="38100" dist="38100" dir="2700000" algn="tl">
                            <a:srgbClr val="000000">
                              <a:alpha val="43137"/>
                            </a:srgbClr>
                          </a:outerShdw>
                        </a:effectLst>
                        <a:latin typeface="맑은 고딕"/>
                      </a:endParaRPr>
                    </a:p>
                  </a:txBody>
                  <a:tcPr marL="8513" marR="8513" marT="8091" marB="0" anchor="ctr">
                    <a:lnL>
                      <a:noFill/>
                    </a:lnL>
                    <a:lnR>
                      <a:noFill/>
                    </a:lnR>
                    <a:lnT>
                      <a:noFill/>
                    </a:lnT>
                    <a:lnB>
                      <a:noFill/>
                    </a:lnB>
                    <a:solidFill>
                      <a:schemeClr val="accent1"/>
                    </a:solidFill>
                  </a:tcPr>
                </a:tc>
                <a:tc>
                  <a:txBody>
                    <a:bodyPr/>
                    <a:lstStyle/>
                    <a:p>
                      <a:pPr algn="l" fontAlgn="ctr"/>
                      <a:endParaRPr lang="ko-KR" altLang="en-US" sz="1000" b="1" i="0" u="none" strike="noStrike">
                        <a:solidFill>
                          <a:srgbClr val="000000"/>
                        </a:solidFill>
                        <a:effectLst/>
                        <a:latin typeface="맑은 고딕"/>
                      </a:endParaRPr>
                    </a:p>
                  </a:txBody>
                  <a:tcPr marL="8513" marR="8513" marT="8091" marB="0" anchor="ctr">
                    <a:lnL>
                      <a:noFill/>
                    </a:lnL>
                    <a:lnR>
                      <a:noFill/>
                    </a:lnR>
                    <a:lnT>
                      <a:noFill/>
                    </a:lnT>
                    <a:lnB>
                      <a:noFill/>
                    </a:lnB>
                  </a:tcPr>
                </a:tc>
                <a:tc>
                  <a:txBody>
                    <a:bodyPr/>
                    <a:lstStyle/>
                    <a:p>
                      <a:pPr algn="ctr" fontAlgn="ctr"/>
                      <a:r>
                        <a:rPr lang="ja-JP" altLang="en-US" sz="1100" b="1" i="0" u="none" strike="noStrike" dirty="0" smtClean="0">
                          <a:solidFill>
                            <a:srgbClr val="FFFFFF"/>
                          </a:solidFill>
                          <a:effectLst>
                            <a:outerShdw blurRad="38100" dist="38100" dir="2700000" algn="tl">
                              <a:srgbClr val="000000">
                                <a:alpha val="43137"/>
                              </a:srgbClr>
                            </a:outerShdw>
                          </a:effectLst>
                          <a:latin typeface="맑은 고딕"/>
                        </a:rPr>
                        <a:t>オンライン受発注システム</a:t>
                      </a:r>
                      <a:endParaRPr lang="ko-KR" altLang="en-US" sz="1100" b="1" i="0" u="none" strike="noStrike" dirty="0">
                        <a:solidFill>
                          <a:srgbClr val="FFFFFF"/>
                        </a:solidFill>
                        <a:effectLst>
                          <a:outerShdw blurRad="38100" dist="38100" dir="2700000" algn="tl">
                            <a:srgbClr val="000000">
                              <a:alpha val="43137"/>
                            </a:srgbClr>
                          </a:outerShdw>
                        </a:effectLst>
                        <a:latin typeface="맑은 고딕"/>
                      </a:endParaRPr>
                    </a:p>
                  </a:txBody>
                  <a:tcPr marL="8513" marR="8513" marT="8091" marB="0" anchor="ctr">
                    <a:lnL>
                      <a:noFill/>
                    </a:lnL>
                    <a:lnR>
                      <a:noFill/>
                    </a:lnR>
                    <a:lnT>
                      <a:noFill/>
                    </a:lnT>
                    <a:lnB>
                      <a:noFill/>
                    </a:lnB>
                    <a:solidFill>
                      <a:srgbClr val="8064A2"/>
                    </a:solidFill>
                  </a:tcPr>
                </a:tc>
                <a:extLst>
                  <a:ext uri="{0D108BD9-81ED-4DB2-BD59-A6C34878D82A}">
                    <a16:rowId xmlns:a16="http://schemas.microsoft.com/office/drawing/2014/main" val="10011"/>
                  </a:ext>
                </a:extLst>
              </a:tr>
              <a:tr h="322206">
                <a:tc>
                  <a:txBody>
                    <a:bodyPr/>
                    <a:lstStyle/>
                    <a:p>
                      <a:pPr algn="l" fontAlgn="ctr"/>
                      <a:r>
                        <a:rPr lang="en-US" altLang="ko-KR" sz="1000" b="1" dirty="0" smtClean="0">
                          <a:solidFill>
                            <a:srgbClr val="0070C0"/>
                          </a:solidFill>
                        </a:rPr>
                        <a:t>· </a:t>
                      </a:r>
                      <a:r>
                        <a:rPr lang="ja-JP" altLang="en-US" sz="1000" b="1" i="0" u="none" strike="noStrike" dirty="0" smtClean="0">
                          <a:solidFill>
                            <a:schemeClr val="tx1">
                              <a:lumMod val="75000"/>
                              <a:lumOff val="25000"/>
                            </a:schemeClr>
                          </a:solidFill>
                          <a:effectLst/>
                          <a:latin typeface="맑은 고딕"/>
                        </a:rPr>
                        <a:t>多数の店舗在庫リアルタイム管理</a:t>
                      </a: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dirty="0">
                        <a:solidFill>
                          <a:srgbClr val="000000"/>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rgbClr val="0070C0"/>
                          </a:solidFill>
                        </a:rPr>
                        <a:t>· </a:t>
                      </a:r>
                      <a:r>
                        <a:rPr lang="ja-JP" altLang="en-US" sz="1000" b="1" i="0" u="none" strike="noStrike" dirty="0" smtClean="0">
                          <a:solidFill>
                            <a:schemeClr val="tx1">
                              <a:lumMod val="75000"/>
                              <a:lumOff val="25000"/>
                            </a:schemeClr>
                          </a:solidFill>
                          <a:effectLst/>
                          <a:latin typeface="+mn-lt"/>
                        </a:rPr>
                        <a:t>標準原価</a:t>
                      </a:r>
                      <a:r>
                        <a:rPr lang="en-US" altLang="ja-JP" sz="1000" b="1" i="0" u="none" strike="noStrike" dirty="0" smtClean="0">
                          <a:solidFill>
                            <a:schemeClr val="tx1">
                              <a:lumMod val="75000"/>
                              <a:lumOff val="25000"/>
                            </a:schemeClr>
                          </a:solidFill>
                          <a:effectLst/>
                          <a:latin typeface="+mn-lt"/>
                        </a:rPr>
                        <a:t>/</a:t>
                      </a:r>
                      <a:r>
                        <a:rPr lang="ja-JP" altLang="en-US" sz="1000" b="1" i="0" u="none" strike="noStrike" dirty="0" smtClean="0">
                          <a:solidFill>
                            <a:schemeClr val="tx1">
                              <a:lumMod val="75000"/>
                              <a:lumOff val="25000"/>
                            </a:schemeClr>
                          </a:solidFill>
                          <a:effectLst/>
                          <a:latin typeface="+mn-lt"/>
                        </a:rPr>
                        <a:t>実際原価の比較</a:t>
                      </a: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rgbClr val="000000"/>
                        </a:solidFill>
                        <a:effectLst/>
                        <a:latin typeface="맑은 고딕"/>
                      </a:endParaRPr>
                    </a:p>
                  </a:txBody>
                  <a:tcPr marL="8513" marR="8513" marT="8091" marB="0" anchor="ctr">
                    <a:lnL>
                      <a:noFill/>
                    </a:lnL>
                    <a:lnR>
                      <a:noFill/>
                    </a:lnR>
                    <a:lnT>
                      <a:noFill/>
                    </a:lnT>
                    <a:lnB>
                      <a:noFill/>
                    </a:lnB>
                  </a:tcPr>
                </a:tc>
                <a:tc>
                  <a:txBody>
                    <a:bodyPr/>
                    <a:lstStyle/>
                    <a:p>
                      <a:pPr algn="ctr" fontAlgn="ctr"/>
                      <a:r>
                        <a:rPr lang="ja-JP" altLang="en-US" sz="1100" b="1" i="0" u="none" strike="noStrike" dirty="0" smtClean="0">
                          <a:solidFill>
                            <a:srgbClr val="FFFFFF"/>
                          </a:solidFill>
                          <a:effectLst>
                            <a:outerShdw blurRad="38100" dist="38100" dir="2700000" algn="tl">
                              <a:srgbClr val="000000">
                                <a:alpha val="43137"/>
                              </a:srgbClr>
                            </a:outerShdw>
                          </a:effectLst>
                          <a:latin typeface="맑은 고딕"/>
                        </a:rPr>
                        <a:t>取引先の未収金</a:t>
                      </a:r>
                      <a:r>
                        <a:rPr lang="en-US" altLang="ko-KR" sz="1100" b="1" i="0" u="none" strike="noStrike" dirty="0" smtClean="0">
                          <a:solidFill>
                            <a:srgbClr val="FFFFFF"/>
                          </a:solidFill>
                          <a:effectLst>
                            <a:outerShdw blurRad="38100" dist="38100" dir="2700000" algn="tl">
                              <a:srgbClr val="000000">
                                <a:alpha val="43137"/>
                              </a:srgbClr>
                            </a:outerShdw>
                          </a:effectLst>
                          <a:latin typeface="맑은 고딕"/>
                        </a:rPr>
                        <a:t>/</a:t>
                      </a:r>
                      <a:r>
                        <a:rPr lang="ja-JP" altLang="en-US" sz="1100" b="1" i="0" u="none" strike="noStrike" dirty="0" smtClean="0">
                          <a:solidFill>
                            <a:srgbClr val="FFFFFF"/>
                          </a:solidFill>
                          <a:effectLst>
                            <a:outerShdw blurRad="38100" dist="38100" dir="2700000" algn="tl">
                              <a:srgbClr val="000000">
                                <a:alpha val="43137"/>
                              </a:srgbClr>
                            </a:outerShdw>
                          </a:effectLst>
                          <a:latin typeface="맑은 고딕"/>
                        </a:rPr>
                        <a:t>債権管理</a:t>
                      </a:r>
                      <a:endParaRPr lang="ko-KR" altLang="en-US" sz="1100" b="1" i="0" u="none" strike="noStrike" dirty="0">
                        <a:solidFill>
                          <a:srgbClr val="FFFFFF"/>
                        </a:solidFill>
                        <a:effectLst>
                          <a:outerShdw blurRad="38100" dist="38100" dir="2700000" algn="tl">
                            <a:srgbClr val="000000">
                              <a:alpha val="43137"/>
                            </a:srgbClr>
                          </a:outerShdw>
                        </a:effectLst>
                        <a:latin typeface="맑은 고딕"/>
                      </a:endParaRPr>
                    </a:p>
                  </a:txBody>
                  <a:tcPr marL="8513" marR="8513" marT="8091" marB="0" anchor="ctr">
                    <a:lnL>
                      <a:noFill/>
                    </a:lnL>
                    <a:lnR>
                      <a:noFill/>
                    </a:lnR>
                    <a:lnT>
                      <a:noFill/>
                    </a:lnT>
                    <a:lnB>
                      <a:noFill/>
                    </a:lnB>
                    <a:solidFill>
                      <a:srgbClr val="4F81BD"/>
                    </a:solidFill>
                  </a:tcPr>
                </a:tc>
                <a:tc>
                  <a:txBody>
                    <a:bodyPr/>
                    <a:lstStyle/>
                    <a:p>
                      <a:pPr algn="l" fontAlgn="ctr"/>
                      <a:endParaRPr lang="ko-KR" altLang="en-US" sz="1000" b="1" i="0" u="none" strike="noStrike">
                        <a:solidFill>
                          <a:srgbClr val="000000"/>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rgbClr val="0070C0"/>
                          </a:solidFill>
                        </a:rPr>
                        <a:t>· </a:t>
                      </a:r>
                      <a:r>
                        <a:rPr lang="ja-JP" altLang="en-US" sz="1000" b="1" i="0" u="none" strike="noStrike" dirty="0" smtClean="0">
                          <a:solidFill>
                            <a:schemeClr val="tx1">
                              <a:lumMod val="75000"/>
                              <a:lumOff val="25000"/>
                            </a:schemeClr>
                          </a:solidFill>
                          <a:effectLst/>
                          <a:latin typeface="맑은 고딕"/>
                        </a:rPr>
                        <a:t>発注要請</a:t>
                      </a:r>
                      <a:r>
                        <a:rPr lang="ko-KR" altLang="en-US" sz="1000" b="1" i="0" u="none" strike="noStrike" dirty="0" smtClean="0">
                          <a:solidFill>
                            <a:schemeClr val="tx1">
                              <a:lumMod val="75000"/>
                              <a:lumOff val="25000"/>
                            </a:schemeClr>
                          </a:solidFill>
                          <a:effectLst/>
                          <a:latin typeface="맑은 고딕"/>
                        </a:rPr>
                        <a:t>→</a:t>
                      </a:r>
                      <a:r>
                        <a:rPr lang="ja-JP" altLang="en-US" sz="1000" b="1" i="0" u="none" strike="noStrike" dirty="0" smtClean="0">
                          <a:solidFill>
                            <a:schemeClr val="tx1">
                              <a:lumMod val="75000"/>
                              <a:lumOff val="25000"/>
                            </a:schemeClr>
                          </a:solidFill>
                          <a:effectLst/>
                          <a:latin typeface="맑은 고딕"/>
                        </a:rPr>
                        <a:t>計画</a:t>
                      </a:r>
                      <a:r>
                        <a:rPr lang="ko-KR" altLang="en-US" sz="1000" b="1" i="0" u="none" strike="noStrike" dirty="0" smtClean="0">
                          <a:solidFill>
                            <a:schemeClr val="tx1">
                              <a:lumMod val="75000"/>
                              <a:lumOff val="25000"/>
                            </a:schemeClr>
                          </a:solidFill>
                          <a:effectLst/>
                          <a:latin typeface="맑은 고딕"/>
                        </a:rPr>
                        <a:t>→</a:t>
                      </a:r>
                      <a:r>
                        <a:rPr lang="ja-JP" altLang="en-US" sz="1000" b="1" i="0" u="none" strike="noStrike" dirty="0" smtClean="0">
                          <a:solidFill>
                            <a:schemeClr val="tx1">
                              <a:lumMod val="75000"/>
                              <a:lumOff val="25000"/>
                            </a:schemeClr>
                          </a:solidFill>
                          <a:effectLst/>
                          <a:latin typeface="맑은 고딕"/>
                        </a:rPr>
                        <a:t>発注</a:t>
                      </a:r>
                      <a:r>
                        <a:rPr lang="ko-KR" altLang="en-US" sz="1000" b="1" i="0" u="none" strike="noStrike" dirty="0" smtClean="0">
                          <a:solidFill>
                            <a:schemeClr val="tx1">
                              <a:lumMod val="75000"/>
                              <a:lumOff val="25000"/>
                            </a:schemeClr>
                          </a:solidFill>
                          <a:effectLst/>
                          <a:latin typeface="맑은 고딕"/>
                        </a:rPr>
                        <a:t>→</a:t>
                      </a:r>
                      <a:r>
                        <a:rPr lang="ja-JP" altLang="en-US" sz="1000" b="1" i="0" u="none" strike="noStrike" dirty="0" smtClean="0">
                          <a:solidFill>
                            <a:schemeClr val="tx1">
                              <a:lumMod val="75000"/>
                              <a:lumOff val="25000"/>
                            </a:schemeClr>
                          </a:solidFill>
                          <a:effectLst/>
                          <a:latin typeface="맑은 고딕"/>
                        </a:rPr>
                        <a:t>購買</a:t>
                      </a: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noFill/>
                  </a:tcPr>
                </a:tc>
                <a:tc>
                  <a:txBody>
                    <a:bodyPr/>
                    <a:lstStyle/>
                    <a:p>
                      <a:pPr algn="l" fontAlgn="ctr"/>
                      <a:endParaRPr lang="ko-KR" altLang="en-US" sz="1000" b="1" i="0" u="none" strike="noStrike">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chemeClr val="accent4"/>
                          </a:solidFill>
                        </a:rPr>
                        <a:t>·</a:t>
                      </a:r>
                      <a:r>
                        <a:rPr lang="ko-KR" altLang="en-US" sz="1000" b="1" i="0" u="none" strike="noStrike" dirty="0" smtClean="0">
                          <a:solidFill>
                            <a:schemeClr val="tx1">
                              <a:lumMod val="65000"/>
                              <a:lumOff val="35000"/>
                            </a:schemeClr>
                          </a:solidFill>
                          <a:effectLst/>
                          <a:latin typeface="+mn-lt"/>
                        </a:rPr>
                        <a:t> </a:t>
                      </a:r>
                      <a:r>
                        <a:rPr lang="ja-JP" altLang="en-US" sz="1000" b="1" i="0" u="none" strike="noStrike" dirty="0" smtClean="0">
                          <a:solidFill>
                            <a:schemeClr val="tx1">
                              <a:lumMod val="75000"/>
                              <a:lumOff val="25000"/>
                            </a:schemeClr>
                          </a:solidFill>
                          <a:effectLst/>
                          <a:latin typeface="맑은 고딕"/>
                        </a:rPr>
                        <a:t>オンラインでリアルタイム注文受付</a:t>
                      </a: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extLst>
                  <a:ext uri="{0D108BD9-81ED-4DB2-BD59-A6C34878D82A}">
                    <a16:rowId xmlns:a16="http://schemas.microsoft.com/office/drawing/2014/main" val="10012"/>
                  </a:ext>
                </a:extLst>
              </a:tr>
              <a:tr h="322206">
                <a:tc>
                  <a:txBody>
                    <a:bodyPr/>
                    <a:lstStyle/>
                    <a:p>
                      <a:pPr algn="l" fontAlgn="ctr"/>
                      <a:r>
                        <a:rPr lang="en-US" altLang="ko-KR" sz="1000" b="1" dirty="0" smtClean="0">
                          <a:solidFill>
                            <a:srgbClr val="0070C0"/>
                          </a:solidFill>
                        </a:rPr>
                        <a:t>· </a:t>
                      </a:r>
                      <a:r>
                        <a:rPr lang="ja-JP" altLang="en-US" sz="1000" b="1" i="0" u="none" strike="noStrike" dirty="0" smtClean="0">
                          <a:solidFill>
                            <a:schemeClr val="tx1">
                              <a:lumMod val="75000"/>
                              <a:lumOff val="25000"/>
                            </a:schemeClr>
                          </a:solidFill>
                          <a:effectLst/>
                          <a:latin typeface="맑은 고딕"/>
                        </a:rPr>
                        <a:t>倉庫間の在庫移動管理</a:t>
                      </a: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dirty="0">
                        <a:solidFill>
                          <a:srgbClr val="000000"/>
                        </a:solidFill>
                        <a:effectLst/>
                        <a:latin typeface="맑은 고딕"/>
                      </a:endParaRPr>
                    </a:p>
                  </a:txBody>
                  <a:tcPr marL="8513" marR="8513" marT="8091" marB="0" anchor="ctr">
                    <a:lnL>
                      <a:noFill/>
                    </a:lnL>
                    <a:lnR>
                      <a:noFill/>
                    </a:lnR>
                    <a:lnT>
                      <a:noFill/>
                    </a:lnT>
                    <a:lnB>
                      <a:noFill/>
                    </a:lnB>
                  </a:tcPr>
                </a:tc>
                <a:tc>
                  <a:txBody>
                    <a:bodyPr/>
                    <a:lstStyle/>
                    <a:p>
                      <a:pPr algn="ctr" fontAlgn="ctr"/>
                      <a:r>
                        <a:rPr lang="ja-JP" altLang="en-US" sz="1100" b="1" i="0" u="none" strike="noStrike" dirty="0" smtClean="0">
                          <a:solidFill>
                            <a:srgbClr val="FFFFFF"/>
                          </a:solidFill>
                          <a:effectLst>
                            <a:outerShdw blurRad="38100" dist="38100" dir="2700000" algn="tl">
                              <a:srgbClr val="000000">
                                <a:alpha val="43137"/>
                              </a:srgbClr>
                            </a:outerShdw>
                          </a:effectLst>
                          <a:latin typeface="맑은 고딕"/>
                        </a:rPr>
                        <a:t>生産計画</a:t>
                      </a:r>
                      <a:endParaRPr lang="ko-KR" altLang="en-US" sz="1100" b="1" i="0" u="none" strike="noStrike" dirty="0">
                        <a:solidFill>
                          <a:srgbClr val="FFFFFF"/>
                        </a:solidFill>
                        <a:effectLst>
                          <a:outerShdw blurRad="38100" dist="38100" dir="2700000" algn="tl">
                            <a:srgbClr val="000000">
                              <a:alpha val="43137"/>
                            </a:srgbClr>
                          </a:outerShdw>
                        </a:effectLst>
                        <a:latin typeface="맑은 고딕"/>
                      </a:endParaRPr>
                    </a:p>
                  </a:txBody>
                  <a:tcPr marL="8513" marR="8513" marT="8091" marB="0" anchor="ctr">
                    <a:lnL>
                      <a:noFill/>
                    </a:lnL>
                    <a:lnR>
                      <a:noFill/>
                    </a:lnR>
                    <a:lnT>
                      <a:noFill/>
                    </a:lnT>
                    <a:lnB>
                      <a:noFill/>
                    </a:lnB>
                    <a:solidFill>
                      <a:srgbClr val="4F81BD"/>
                    </a:solidFill>
                  </a:tcPr>
                </a:tc>
                <a:tc>
                  <a:txBody>
                    <a:bodyPr/>
                    <a:lstStyle/>
                    <a:p>
                      <a:pPr algn="l" fontAlgn="ctr"/>
                      <a:endParaRPr lang="ko-KR" altLang="en-US" sz="1000" b="1" i="0" u="none" strike="noStrike">
                        <a:solidFill>
                          <a:srgbClr val="000000"/>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rgbClr val="0070C0"/>
                          </a:solidFill>
                        </a:rPr>
                        <a:t>· </a:t>
                      </a:r>
                      <a:r>
                        <a:rPr lang="ja-JP" altLang="en-US" sz="1000" b="1" i="0" u="none" strike="noStrike" dirty="0" smtClean="0">
                          <a:solidFill>
                            <a:schemeClr val="tx1">
                              <a:lumMod val="75000"/>
                              <a:lumOff val="25000"/>
                            </a:schemeClr>
                          </a:solidFill>
                          <a:effectLst/>
                          <a:latin typeface="맑은 고딕"/>
                        </a:rPr>
                        <a:t>販売時に取引先の債権自動反映</a:t>
                      </a: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dirty="0">
                        <a:solidFill>
                          <a:srgbClr val="000000"/>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rgbClr val="0070C0"/>
                          </a:solidFill>
                        </a:rPr>
                        <a:t>· </a:t>
                      </a:r>
                      <a:r>
                        <a:rPr lang="ja-JP" altLang="en-US" sz="1000" b="1" i="0" u="none" strike="noStrike" dirty="0" smtClean="0">
                          <a:solidFill>
                            <a:schemeClr val="tx1">
                              <a:lumMod val="75000"/>
                              <a:lumOff val="25000"/>
                            </a:schemeClr>
                          </a:solidFill>
                          <a:effectLst/>
                          <a:latin typeface="맑은 고딕"/>
                        </a:rPr>
                        <a:t>多様な購買集計</a:t>
                      </a:r>
                      <a:r>
                        <a:rPr lang="en-US" altLang="ko-KR" sz="1000" b="1" i="0" u="none" strike="noStrike" dirty="0" smtClean="0">
                          <a:solidFill>
                            <a:schemeClr val="tx1">
                              <a:lumMod val="75000"/>
                              <a:lumOff val="25000"/>
                            </a:schemeClr>
                          </a:solidFill>
                          <a:effectLst/>
                          <a:latin typeface="맑은 고딕"/>
                        </a:rPr>
                        <a:t>/</a:t>
                      </a:r>
                      <a:r>
                        <a:rPr lang="ja-JP" altLang="en-US" sz="1000" b="1" i="0" u="none" strike="noStrike" dirty="0" smtClean="0">
                          <a:solidFill>
                            <a:schemeClr val="tx1">
                              <a:lumMod val="75000"/>
                              <a:lumOff val="25000"/>
                            </a:schemeClr>
                          </a:solidFill>
                          <a:effectLst/>
                          <a:latin typeface="맑은 고딕"/>
                        </a:rPr>
                        <a:t>現況の管理</a:t>
                      </a: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chemeClr val="accent4"/>
                          </a:solidFill>
                        </a:rPr>
                        <a:t>·</a:t>
                      </a:r>
                      <a:r>
                        <a:rPr lang="ko-KR" altLang="en-US" sz="1000" b="1" i="0" u="none" strike="noStrike" dirty="0" smtClean="0">
                          <a:solidFill>
                            <a:schemeClr val="tx1">
                              <a:lumMod val="65000"/>
                              <a:lumOff val="35000"/>
                            </a:schemeClr>
                          </a:solidFill>
                          <a:effectLst/>
                          <a:latin typeface="+mn-lt"/>
                        </a:rPr>
                        <a:t> </a:t>
                      </a:r>
                      <a:r>
                        <a:rPr lang="ja-JP" altLang="en-US" sz="1000" b="1" i="0" u="none" strike="noStrike" dirty="0" smtClean="0">
                          <a:solidFill>
                            <a:schemeClr val="tx1">
                              <a:lumMod val="75000"/>
                              <a:lumOff val="25000"/>
                            </a:schemeClr>
                          </a:solidFill>
                          <a:effectLst/>
                          <a:latin typeface="맑은 고딕"/>
                        </a:rPr>
                        <a:t>取引先</a:t>
                      </a:r>
                      <a:r>
                        <a:rPr lang="en-US" altLang="ko-KR" sz="1000" b="1" i="0" u="none" strike="noStrike" dirty="0" smtClean="0">
                          <a:solidFill>
                            <a:schemeClr val="tx1">
                              <a:lumMod val="75000"/>
                              <a:lumOff val="25000"/>
                            </a:schemeClr>
                          </a:solidFill>
                          <a:effectLst/>
                          <a:latin typeface="맑은 고딕"/>
                        </a:rPr>
                        <a:t>/</a:t>
                      </a:r>
                      <a:r>
                        <a:rPr lang="ja-JP" altLang="en-US" sz="1000" b="1" i="0" u="none" strike="noStrike" dirty="0" smtClean="0">
                          <a:solidFill>
                            <a:schemeClr val="tx1">
                              <a:lumMod val="75000"/>
                              <a:lumOff val="25000"/>
                            </a:schemeClr>
                          </a:solidFill>
                          <a:effectLst/>
                          <a:latin typeface="맑은 고딕"/>
                        </a:rPr>
                        <a:t>代理店</a:t>
                      </a:r>
                      <a:r>
                        <a:rPr lang="en-US" altLang="ko-KR" sz="1000" b="1" i="0" u="none" strike="noStrike" dirty="0" smtClean="0">
                          <a:solidFill>
                            <a:schemeClr val="tx1">
                              <a:lumMod val="75000"/>
                              <a:lumOff val="25000"/>
                            </a:schemeClr>
                          </a:solidFill>
                          <a:effectLst/>
                          <a:latin typeface="맑은 고딕"/>
                        </a:rPr>
                        <a:t>/</a:t>
                      </a:r>
                      <a:r>
                        <a:rPr lang="ja-JP" altLang="en-US" sz="1000" b="1" i="0" u="none" strike="noStrike" dirty="0" smtClean="0">
                          <a:solidFill>
                            <a:schemeClr val="tx1">
                              <a:lumMod val="75000"/>
                              <a:lumOff val="25000"/>
                            </a:schemeClr>
                          </a:solidFill>
                          <a:effectLst/>
                          <a:latin typeface="맑은 고딕"/>
                        </a:rPr>
                        <a:t>支店の管理</a:t>
                      </a:r>
                      <a:r>
                        <a:rPr lang="ko-KR" altLang="en-US" sz="1000" b="1" i="0" u="none" strike="noStrike" dirty="0" smtClean="0">
                          <a:solidFill>
                            <a:schemeClr val="tx1">
                              <a:lumMod val="75000"/>
                              <a:lumOff val="25000"/>
                            </a:schemeClr>
                          </a:solidFill>
                          <a:effectLst/>
                          <a:latin typeface="맑은 고딕"/>
                        </a:rPr>
                        <a:t> </a:t>
                      </a: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extLst>
                  <a:ext uri="{0D108BD9-81ED-4DB2-BD59-A6C34878D82A}">
                    <a16:rowId xmlns:a16="http://schemas.microsoft.com/office/drawing/2014/main" val="10013"/>
                  </a:ext>
                </a:extLst>
              </a:tr>
              <a:tr h="322206">
                <a:tc>
                  <a:txBody>
                    <a:bodyPr/>
                    <a:lstStyle/>
                    <a:p>
                      <a:pPr algn="ctr" fontAlgn="ctr"/>
                      <a:r>
                        <a:rPr lang="ja-JP" altLang="en-US" sz="1100" b="1" i="0" u="none" strike="noStrike" dirty="0" smtClean="0">
                          <a:solidFill>
                            <a:srgbClr val="FFFFFF"/>
                          </a:solidFill>
                          <a:effectLst>
                            <a:outerShdw blurRad="38100" dist="38100" dir="2700000" algn="tl">
                              <a:srgbClr val="000000">
                                <a:alpha val="43137"/>
                              </a:srgbClr>
                            </a:outerShdw>
                          </a:effectLst>
                          <a:latin typeface="맑은 고딕"/>
                        </a:rPr>
                        <a:t>バーコード管理</a:t>
                      </a:r>
                      <a:endParaRPr lang="ko-KR" altLang="en-US" sz="1100" b="1" i="0" u="none" strike="noStrike" dirty="0">
                        <a:solidFill>
                          <a:srgbClr val="FFFFFF"/>
                        </a:solidFill>
                        <a:effectLst>
                          <a:outerShdw blurRad="38100" dist="38100" dir="2700000" algn="tl">
                            <a:srgbClr val="000000">
                              <a:alpha val="43137"/>
                            </a:srgbClr>
                          </a:outerShdw>
                        </a:effectLst>
                        <a:latin typeface="맑은 고딕"/>
                      </a:endParaRPr>
                    </a:p>
                  </a:txBody>
                  <a:tcPr marL="8513" marR="8513" marT="8091" marB="0" anchor="ctr">
                    <a:lnL>
                      <a:noFill/>
                    </a:lnL>
                    <a:lnR>
                      <a:noFill/>
                    </a:lnR>
                    <a:lnT>
                      <a:noFill/>
                    </a:lnT>
                    <a:lnB>
                      <a:noFill/>
                    </a:lnB>
                    <a:solidFill>
                      <a:srgbClr val="4F81BD"/>
                    </a:solidFill>
                  </a:tcPr>
                </a:tc>
                <a:tc>
                  <a:txBody>
                    <a:bodyPr/>
                    <a:lstStyle/>
                    <a:p>
                      <a:pPr algn="l" fontAlgn="ctr"/>
                      <a:endParaRPr lang="ko-KR" altLang="en-US" sz="1000" b="1" i="0" u="none" strike="noStrike">
                        <a:solidFill>
                          <a:srgbClr val="000000"/>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rgbClr val="0070C0"/>
                          </a:solidFill>
                        </a:rPr>
                        <a:t>· </a:t>
                      </a:r>
                      <a:r>
                        <a:rPr lang="ja-JP" altLang="en-US" sz="1000" b="1" i="0" u="none" strike="noStrike" dirty="0" smtClean="0">
                          <a:solidFill>
                            <a:schemeClr val="tx1">
                              <a:lumMod val="75000"/>
                              <a:lumOff val="25000"/>
                            </a:schemeClr>
                          </a:solidFill>
                          <a:effectLst/>
                          <a:latin typeface="맑은 고딕"/>
                        </a:rPr>
                        <a:t>注文納期日を基準で生産計画</a:t>
                      </a:r>
                      <a:endParaRPr lang="en-US" altLang="ko-KR"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rgbClr val="000000"/>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rgbClr val="0070C0"/>
                          </a:solidFill>
                        </a:rPr>
                        <a:t>· </a:t>
                      </a:r>
                      <a:r>
                        <a:rPr lang="ja-JP" altLang="en-US" sz="1000" b="1" i="0" u="none" strike="noStrike" dirty="0" smtClean="0">
                          <a:solidFill>
                            <a:schemeClr val="tx1">
                              <a:lumMod val="75000"/>
                              <a:lumOff val="25000"/>
                            </a:schemeClr>
                          </a:solidFill>
                          <a:effectLst/>
                          <a:latin typeface="맑은 고딕"/>
                        </a:rPr>
                        <a:t>取引先別</a:t>
                      </a:r>
                      <a:r>
                        <a:rPr lang="en-US" altLang="ko-KR" sz="1000" b="1" i="0" u="none" strike="noStrike" dirty="0" smtClean="0">
                          <a:solidFill>
                            <a:schemeClr val="tx1">
                              <a:lumMod val="75000"/>
                              <a:lumOff val="25000"/>
                            </a:schemeClr>
                          </a:solidFill>
                          <a:effectLst/>
                          <a:latin typeface="맑은 고딕"/>
                        </a:rPr>
                        <a:t>/</a:t>
                      </a:r>
                      <a:r>
                        <a:rPr lang="ja-JP" altLang="en-US" sz="1000" b="1" i="0" u="none" strike="noStrike" dirty="0" smtClean="0">
                          <a:solidFill>
                            <a:schemeClr val="tx1">
                              <a:lumMod val="75000"/>
                              <a:lumOff val="25000"/>
                            </a:schemeClr>
                          </a:solidFill>
                          <a:effectLst/>
                          <a:latin typeface="맑은 고딕"/>
                        </a:rPr>
                        <a:t>担当者別の債権管理</a:t>
                      </a: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rgbClr val="000000"/>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rgbClr val="0070C0"/>
                          </a:solidFill>
                        </a:rPr>
                        <a:t>· </a:t>
                      </a:r>
                      <a:r>
                        <a:rPr lang="ja-JP" altLang="en-US" sz="1000" b="1" i="0" u="none" strike="noStrike" dirty="0" smtClean="0">
                          <a:solidFill>
                            <a:schemeClr val="tx1">
                              <a:lumMod val="75000"/>
                              <a:lumOff val="25000"/>
                            </a:schemeClr>
                          </a:solidFill>
                          <a:effectLst/>
                          <a:latin typeface="+mn-lt"/>
                        </a:rPr>
                        <a:t>取引明細書撮影</a:t>
                      </a:r>
                      <a:r>
                        <a:rPr lang="ko-KR" altLang="en-US" sz="1000" b="1" i="0" u="none" strike="noStrike" baseline="0" dirty="0" smtClean="0">
                          <a:solidFill>
                            <a:schemeClr val="tx1">
                              <a:lumMod val="75000"/>
                              <a:lumOff val="25000"/>
                            </a:schemeClr>
                          </a:solidFill>
                          <a:effectLst/>
                          <a:latin typeface="+mn-lt"/>
                        </a:rPr>
                        <a:t>→</a:t>
                      </a:r>
                      <a:r>
                        <a:rPr lang="ja-JP" altLang="en-US" sz="1000" b="1" i="0" u="none" strike="noStrike" baseline="0" dirty="0" smtClean="0">
                          <a:solidFill>
                            <a:schemeClr val="tx1">
                              <a:lumMod val="75000"/>
                              <a:lumOff val="25000"/>
                            </a:schemeClr>
                          </a:solidFill>
                          <a:effectLst/>
                          <a:latin typeface="+mn-lt"/>
                        </a:rPr>
                        <a:t>伝票自動認識</a:t>
                      </a: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noFill/>
                  </a:tcPr>
                </a:tc>
                <a:tc>
                  <a:txBody>
                    <a:bodyPr/>
                    <a:lstStyle/>
                    <a:p>
                      <a:pPr algn="l" fontAlgn="ctr"/>
                      <a:endParaRPr lang="ko-KR" altLang="en-US" sz="1000" b="1" i="0" u="none" strike="noStrike" dirty="0">
                        <a:solidFill>
                          <a:srgbClr val="000000"/>
                        </a:solidFill>
                        <a:effectLst/>
                        <a:latin typeface="맑은 고딕"/>
                      </a:endParaRPr>
                    </a:p>
                  </a:txBody>
                  <a:tcPr marL="8513" marR="8513" marT="8091" marB="0" anchor="ctr">
                    <a:lnL>
                      <a:noFill/>
                    </a:lnL>
                    <a:lnR>
                      <a:noFill/>
                    </a:lnR>
                    <a:lnT>
                      <a:noFill/>
                    </a:lnT>
                    <a:lnB>
                      <a:noFill/>
                    </a:lnB>
                  </a:tcPr>
                </a:tc>
                <a:tc>
                  <a:txBody>
                    <a:bodyPr/>
                    <a:lstStyle/>
                    <a:p>
                      <a:pPr algn="ctr" fontAlgn="ctr"/>
                      <a:r>
                        <a:rPr lang="ja-JP" altLang="en-US" sz="1100" b="1" i="0" u="none" strike="noStrike" dirty="0" smtClean="0">
                          <a:solidFill>
                            <a:srgbClr val="FFFFFF"/>
                          </a:solidFill>
                          <a:effectLst>
                            <a:outerShdw blurRad="38100" dist="38100" dir="2700000" algn="tl">
                              <a:srgbClr val="000000">
                                <a:alpha val="43137"/>
                              </a:srgbClr>
                            </a:outerShdw>
                          </a:effectLst>
                          <a:latin typeface="맑은 고딕"/>
                        </a:rPr>
                        <a:t>オンライン給与照会システム</a:t>
                      </a:r>
                      <a:endParaRPr lang="en-US" altLang="ko-KR" sz="1100" b="1" i="0" u="none" strike="noStrike" dirty="0">
                        <a:solidFill>
                          <a:srgbClr val="FFFFFF"/>
                        </a:solidFill>
                        <a:effectLst>
                          <a:outerShdw blurRad="38100" dist="38100" dir="2700000" algn="tl">
                            <a:srgbClr val="000000">
                              <a:alpha val="43137"/>
                            </a:srgbClr>
                          </a:outerShdw>
                        </a:effectLst>
                        <a:latin typeface="맑은 고딕"/>
                      </a:endParaRPr>
                    </a:p>
                  </a:txBody>
                  <a:tcPr marL="8513" marR="8513" marT="8091" marB="0" anchor="ctr">
                    <a:lnL>
                      <a:noFill/>
                    </a:lnL>
                    <a:lnR>
                      <a:noFill/>
                    </a:lnR>
                    <a:lnT>
                      <a:noFill/>
                    </a:lnT>
                    <a:lnB>
                      <a:noFill/>
                    </a:lnB>
                    <a:solidFill>
                      <a:srgbClr val="8064A2"/>
                    </a:solidFill>
                  </a:tcPr>
                </a:tc>
                <a:extLst>
                  <a:ext uri="{0D108BD9-81ED-4DB2-BD59-A6C34878D82A}">
                    <a16:rowId xmlns:a16="http://schemas.microsoft.com/office/drawing/2014/main" val="10014"/>
                  </a:ext>
                </a:extLst>
              </a:tr>
              <a:tr h="322206">
                <a:tc>
                  <a:txBody>
                    <a:bodyPr/>
                    <a:lstStyle/>
                    <a:p>
                      <a:pPr algn="l" fontAlgn="ctr"/>
                      <a:r>
                        <a:rPr lang="en-US" altLang="ko-KR" sz="1000" b="1" dirty="0" smtClean="0">
                          <a:solidFill>
                            <a:srgbClr val="0070C0"/>
                          </a:solidFill>
                        </a:rPr>
                        <a:t>· </a:t>
                      </a:r>
                      <a:r>
                        <a:rPr lang="ja-JP" altLang="en-US" sz="1000" b="1" i="0" u="none" strike="noStrike" dirty="0" smtClean="0">
                          <a:solidFill>
                            <a:schemeClr val="tx1">
                              <a:lumMod val="75000"/>
                              <a:lumOff val="25000"/>
                            </a:schemeClr>
                          </a:solidFill>
                          <a:effectLst/>
                          <a:latin typeface="맑은 고딕"/>
                        </a:rPr>
                        <a:t>バーコードスキャンでの在庫管理</a:t>
                      </a: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rgbClr val="000000"/>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rgbClr val="0070C0"/>
                          </a:solidFill>
                        </a:rPr>
                        <a:t>· </a:t>
                      </a:r>
                      <a:r>
                        <a:rPr lang="ja-JP" altLang="en-US" sz="1000" b="1" i="0" u="none" strike="noStrike" dirty="0" smtClean="0">
                          <a:solidFill>
                            <a:schemeClr val="tx1">
                              <a:lumMod val="75000"/>
                              <a:lumOff val="25000"/>
                            </a:schemeClr>
                          </a:solidFill>
                          <a:effectLst/>
                          <a:latin typeface="맑은 고딕"/>
                        </a:rPr>
                        <a:t>安全在庫、調達期間、休日の適用</a:t>
                      </a:r>
                      <a:endParaRPr lang="en-US" altLang="ko-KR"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rgbClr val="000000"/>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rgbClr val="0070C0"/>
                          </a:solidFill>
                        </a:rPr>
                        <a:t>· </a:t>
                      </a:r>
                      <a:r>
                        <a:rPr lang="ja-JP" altLang="en-US" sz="1000" b="1" i="0" u="none" strike="noStrike" dirty="0" smtClean="0">
                          <a:solidFill>
                            <a:schemeClr val="tx1">
                              <a:lumMod val="75000"/>
                              <a:lumOff val="25000"/>
                            </a:schemeClr>
                          </a:solidFill>
                          <a:effectLst/>
                          <a:latin typeface="맑은 고딕"/>
                        </a:rPr>
                        <a:t>取引先管理台帳のメール送信</a:t>
                      </a: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rgbClr val="000000"/>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rgbClr val="0070C0"/>
                          </a:solidFill>
                        </a:rPr>
                        <a:t>· </a:t>
                      </a:r>
                      <a:r>
                        <a:rPr lang="ja-JP" altLang="en-US" sz="1000" b="1" i="0" u="none" strike="noStrike" dirty="0" smtClean="0">
                          <a:solidFill>
                            <a:schemeClr val="tx1">
                              <a:lumMod val="75000"/>
                              <a:lumOff val="25000"/>
                            </a:schemeClr>
                          </a:solidFill>
                          <a:effectLst/>
                          <a:latin typeface="맑은 고딕"/>
                        </a:rPr>
                        <a:t>輸出入の外貨</a:t>
                      </a:r>
                      <a:r>
                        <a:rPr lang="en-US" altLang="ja-JP" sz="1000" b="1" i="0" u="none" strike="noStrike" dirty="0" smtClean="0">
                          <a:solidFill>
                            <a:schemeClr val="tx1">
                              <a:lumMod val="75000"/>
                              <a:lumOff val="25000"/>
                            </a:schemeClr>
                          </a:solidFill>
                          <a:effectLst/>
                          <a:latin typeface="맑은 고딕"/>
                        </a:rPr>
                        <a:t>/</a:t>
                      </a:r>
                      <a:r>
                        <a:rPr lang="ja-JP" altLang="en-US" sz="1000" b="1" i="0" u="none" strike="noStrike" dirty="0" smtClean="0">
                          <a:solidFill>
                            <a:schemeClr val="tx1">
                              <a:lumMod val="75000"/>
                              <a:lumOff val="25000"/>
                            </a:schemeClr>
                          </a:solidFill>
                          <a:effectLst/>
                          <a:latin typeface="맑은 고딕"/>
                        </a:rPr>
                        <a:t>付帯費用の管理</a:t>
                      </a: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dirty="0">
                        <a:solidFill>
                          <a:srgbClr val="000000"/>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chemeClr val="accent4"/>
                          </a:solidFill>
                        </a:rPr>
                        <a:t>·</a:t>
                      </a:r>
                      <a:r>
                        <a:rPr lang="ko-KR" altLang="en-US" sz="1000" b="1" i="0" u="none" strike="noStrike" dirty="0" smtClean="0">
                          <a:solidFill>
                            <a:schemeClr val="tx1">
                              <a:lumMod val="65000"/>
                              <a:lumOff val="35000"/>
                            </a:schemeClr>
                          </a:solidFill>
                          <a:effectLst/>
                          <a:latin typeface="+mn-lt"/>
                        </a:rPr>
                        <a:t> </a:t>
                      </a:r>
                      <a:r>
                        <a:rPr lang="ja-JP" altLang="en-US" sz="1000" b="1" i="0" u="none" strike="noStrike" dirty="0" smtClean="0">
                          <a:solidFill>
                            <a:schemeClr val="tx1">
                              <a:lumMod val="75000"/>
                              <a:lumOff val="25000"/>
                            </a:schemeClr>
                          </a:solidFill>
                          <a:effectLst/>
                          <a:latin typeface="맑은 고딕"/>
                        </a:rPr>
                        <a:t>オンラインで給与を直接照会</a:t>
                      </a: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extLst>
                  <a:ext uri="{0D108BD9-81ED-4DB2-BD59-A6C34878D82A}">
                    <a16:rowId xmlns:a16="http://schemas.microsoft.com/office/drawing/2014/main" val="10015"/>
                  </a:ext>
                </a:extLst>
              </a:tr>
              <a:tr h="322206">
                <a:tc>
                  <a:txBody>
                    <a:bodyPr/>
                    <a:lstStyle/>
                    <a:p>
                      <a:pPr algn="l" fontAlgn="ctr"/>
                      <a:r>
                        <a:rPr lang="en-US" altLang="ko-KR" sz="1000" b="1" dirty="0" smtClean="0">
                          <a:solidFill>
                            <a:srgbClr val="0070C0"/>
                          </a:solidFill>
                        </a:rPr>
                        <a:t>· </a:t>
                      </a:r>
                      <a:r>
                        <a:rPr lang="ja-JP" altLang="en-US" sz="1000" b="1" i="0" u="none" strike="noStrike" dirty="0" smtClean="0">
                          <a:solidFill>
                            <a:schemeClr val="tx1">
                              <a:lumMod val="75000"/>
                              <a:lumOff val="25000"/>
                            </a:schemeClr>
                          </a:solidFill>
                          <a:effectLst/>
                          <a:latin typeface="맑은 고딕"/>
                        </a:rPr>
                        <a:t>類型別ラベルの出力可能</a:t>
                      </a: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rgbClr val="000000"/>
                        </a:solidFill>
                        <a:effectLst/>
                        <a:latin typeface="맑은 고딕"/>
                      </a:endParaRPr>
                    </a:p>
                  </a:txBody>
                  <a:tcPr marL="8513" marR="8513" marT="8091" marB="0" anchor="ctr">
                    <a:lnL>
                      <a:noFill/>
                    </a:lnL>
                    <a:lnR>
                      <a:noFill/>
                    </a:lnR>
                    <a:lnT>
                      <a:noFill/>
                    </a:lnT>
                    <a:lnB>
                      <a:noFill/>
                    </a:lnB>
                  </a:tcPr>
                </a:tc>
                <a:tc>
                  <a:txBody>
                    <a:bodyPr/>
                    <a:lstStyle/>
                    <a:p>
                      <a:pPr algn="ctr" fontAlgn="ctr"/>
                      <a:r>
                        <a:rPr lang="ja-JP" altLang="en-US" sz="1100" b="1" i="0" u="none" strike="noStrike" dirty="0" smtClean="0">
                          <a:solidFill>
                            <a:srgbClr val="FFFFFF"/>
                          </a:solidFill>
                          <a:effectLst>
                            <a:outerShdw blurRad="38100" dist="38100" dir="2700000" algn="tl">
                              <a:srgbClr val="000000">
                                <a:alpha val="43137"/>
                              </a:srgbClr>
                            </a:outerShdw>
                          </a:effectLst>
                          <a:latin typeface="맑은 고딕"/>
                        </a:rPr>
                        <a:t>不具合</a:t>
                      </a:r>
                      <a:r>
                        <a:rPr lang="ko-KR" altLang="en-US" sz="1100" b="1" i="0" u="none" strike="noStrike" dirty="0" smtClean="0">
                          <a:solidFill>
                            <a:srgbClr val="FFFFFF"/>
                          </a:solidFill>
                          <a:effectLst>
                            <a:outerShdw blurRad="38100" dist="38100" dir="2700000" algn="tl">
                              <a:srgbClr val="000000">
                                <a:alpha val="43137"/>
                              </a:srgbClr>
                            </a:outerShdw>
                          </a:effectLst>
                          <a:latin typeface="맑은 고딕"/>
                        </a:rPr>
                        <a:t> </a:t>
                      </a:r>
                      <a:r>
                        <a:rPr lang="en-US" altLang="ko-KR" sz="1100" b="1" i="0" u="none" strike="noStrike" dirty="0">
                          <a:solidFill>
                            <a:srgbClr val="FFFFFF"/>
                          </a:solidFill>
                          <a:effectLst>
                            <a:outerShdw blurRad="38100" dist="38100" dir="2700000" algn="tl">
                              <a:srgbClr val="000000">
                                <a:alpha val="43137"/>
                              </a:srgbClr>
                            </a:outerShdw>
                          </a:effectLst>
                          <a:latin typeface="맑은 고딕"/>
                        </a:rPr>
                        <a:t>/ </a:t>
                      </a:r>
                      <a:r>
                        <a:rPr lang="ja-JP" altLang="en-US" sz="1100" b="1" i="0" u="none" strike="noStrike" dirty="0" smtClean="0">
                          <a:solidFill>
                            <a:srgbClr val="FFFFFF"/>
                          </a:solidFill>
                          <a:effectLst>
                            <a:outerShdw blurRad="38100" dist="38100" dir="2700000" algn="tl">
                              <a:srgbClr val="000000">
                                <a:alpha val="43137"/>
                              </a:srgbClr>
                            </a:outerShdw>
                          </a:effectLst>
                          <a:latin typeface="맑은 고딕"/>
                        </a:rPr>
                        <a:t>品質管理</a:t>
                      </a:r>
                      <a:r>
                        <a:rPr lang="ko-KR" altLang="en-US" sz="1100" b="1" i="0" u="none" strike="noStrike" baseline="0" dirty="0" smtClean="0">
                          <a:solidFill>
                            <a:srgbClr val="FFFFFF"/>
                          </a:solidFill>
                          <a:effectLst>
                            <a:outerShdw blurRad="38100" dist="38100" dir="2700000" algn="tl">
                              <a:srgbClr val="000000">
                                <a:alpha val="43137"/>
                              </a:srgbClr>
                            </a:outerShdw>
                          </a:effectLst>
                          <a:latin typeface="맑은 고딕"/>
                        </a:rPr>
                        <a:t> </a:t>
                      </a:r>
                      <a:r>
                        <a:rPr lang="en-US" altLang="ko-KR" sz="1100" b="1" i="0" u="none" strike="noStrike" dirty="0" smtClean="0">
                          <a:solidFill>
                            <a:srgbClr val="FFFFFF"/>
                          </a:solidFill>
                          <a:effectLst>
                            <a:outerShdw blurRad="38100" dist="38100" dir="2700000" algn="tl">
                              <a:srgbClr val="000000">
                                <a:alpha val="43137"/>
                              </a:srgbClr>
                            </a:outerShdw>
                          </a:effectLst>
                          <a:latin typeface="맑은 고딕"/>
                        </a:rPr>
                        <a:t>(</a:t>
                      </a:r>
                      <a:r>
                        <a:rPr lang="en-US" altLang="ko-KR" sz="1100" b="1" i="0" u="none" strike="noStrike" dirty="0">
                          <a:solidFill>
                            <a:srgbClr val="FFFFFF"/>
                          </a:solidFill>
                          <a:effectLst>
                            <a:outerShdw blurRad="38100" dist="38100" dir="2700000" algn="tl">
                              <a:srgbClr val="000000">
                                <a:alpha val="43137"/>
                              </a:srgbClr>
                            </a:outerShdw>
                          </a:effectLst>
                          <a:latin typeface="맑은 고딕"/>
                        </a:rPr>
                        <a:t>QC)</a:t>
                      </a:r>
                    </a:p>
                  </a:txBody>
                  <a:tcPr marL="8513" marR="8513" marT="8091" marB="0" anchor="ctr">
                    <a:lnL>
                      <a:noFill/>
                    </a:lnL>
                    <a:lnR>
                      <a:noFill/>
                    </a:lnR>
                    <a:lnT>
                      <a:noFill/>
                    </a:lnT>
                    <a:lnB>
                      <a:noFill/>
                    </a:lnB>
                    <a:solidFill>
                      <a:srgbClr val="4F81BD"/>
                    </a:solidFill>
                  </a:tcPr>
                </a:tc>
                <a:tc>
                  <a:txBody>
                    <a:bodyPr/>
                    <a:lstStyle/>
                    <a:p>
                      <a:pPr algn="l" fontAlgn="ctr"/>
                      <a:endParaRPr lang="ko-KR" altLang="en-US" sz="1000" b="1" i="0" u="none" strike="noStrike">
                        <a:solidFill>
                          <a:srgbClr val="000000"/>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rgbClr val="0070C0"/>
                          </a:solidFill>
                        </a:rPr>
                        <a:t>· </a:t>
                      </a:r>
                      <a:r>
                        <a:rPr lang="ja-JP" altLang="en-US" sz="1000" b="1" i="0" u="none" strike="noStrike" dirty="0" smtClean="0">
                          <a:solidFill>
                            <a:schemeClr val="tx1">
                              <a:lumMod val="75000"/>
                              <a:lumOff val="25000"/>
                            </a:schemeClr>
                          </a:solidFill>
                          <a:effectLst/>
                          <a:latin typeface="맑은 고딕"/>
                        </a:rPr>
                        <a:t>注文</a:t>
                      </a:r>
                      <a:r>
                        <a:rPr lang="en-US" altLang="ja-JP" sz="1000" b="1" i="0" u="none" strike="noStrike" dirty="0" smtClean="0">
                          <a:solidFill>
                            <a:schemeClr val="tx1">
                              <a:lumMod val="75000"/>
                              <a:lumOff val="25000"/>
                            </a:schemeClr>
                          </a:solidFill>
                          <a:effectLst/>
                          <a:latin typeface="맑은 고딕"/>
                        </a:rPr>
                        <a:t>/</a:t>
                      </a:r>
                      <a:r>
                        <a:rPr lang="ja-JP" altLang="en-US" sz="1000" b="1" i="0" u="none" strike="noStrike" dirty="0" smtClean="0">
                          <a:solidFill>
                            <a:schemeClr val="tx1">
                              <a:lumMod val="75000"/>
                              <a:lumOff val="25000"/>
                            </a:schemeClr>
                          </a:solidFill>
                          <a:effectLst/>
                          <a:latin typeface="맑은 고딕"/>
                        </a:rPr>
                        <a:t>販売時に与信限度の確認</a:t>
                      </a: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rgbClr val="000000"/>
                        </a:solidFill>
                        <a:effectLst/>
                        <a:latin typeface="맑은 고딕"/>
                      </a:endParaRPr>
                    </a:p>
                  </a:txBody>
                  <a:tcPr marL="8513" marR="8513" marT="8091" marB="0" anchor="ctr">
                    <a:lnL>
                      <a:noFill/>
                    </a:lnL>
                    <a:lnR>
                      <a:noFill/>
                    </a:lnR>
                    <a:lnT>
                      <a:noFill/>
                    </a:lnT>
                    <a:lnB>
                      <a:noFill/>
                    </a:lnB>
                  </a:tcPr>
                </a:tc>
                <a:tc>
                  <a:txBody>
                    <a:bodyPr/>
                    <a:lstStyle/>
                    <a:p>
                      <a:pPr algn="ctr" fontAlgn="ctr"/>
                      <a:r>
                        <a:rPr lang="ja-JP" altLang="en-US" sz="1100" b="1" i="0" u="none" strike="noStrike" dirty="0" smtClean="0">
                          <a:solidFill>
                            <a:srgbClr val="FFFFFF"/>
                          </a:solidFill>
                          <a:effectLst>
                            <a:outerShdw blurRad="38100" dist="38100" dir="2700000" algn="tl">
                              <a:srgbClr val="000000">
                                <a:alpha val="43137"/>
                              </a:srgbClr>
                            </a:outerShdw>
                          </a:effectLst>
                          <a:latin typeface="맑은 고딕"/>
                        </a:rPr>
                        <a:t>シリアル</a:t>
                      </a:r>
                      <a:r>
                        <a:rPr lang="en-US" altLang="ko-KR" sz="1100" b="1" i="0" u="none" strike="noStrike" dirty="0" smtClean="0">
                          <a:solidFill>
                            <a:srgbClr val="FFFFFF"/>
                          </a:solidFill>
                          <a:effectLst>
                            <a:outerShdw blurRad="38100" dist="38100" dir="2700000" algn="tl">
                              <a:srgbClr val="000000">
                                <a:alpha val="43137"/>
                              </a:srgbClr>
                            </a:outerShdw>
                          </a:effectLst>
                          <a:latin typeface="맑은 고딕"/>
                        </a:rPr>
                        <a:t>/</a:t>
                      </a:r>
                      <a:r>
                        <a:rPr lang="ja-JP" altLang="en-US" sz="1100" b="1" i="0" u="none" strike="noStrike" dirty="0" smtClean="0">
                          <a:solidFill>
                            <a:srgbClr val="FFFFFF"/>
                          </a:solidFill>
                          <a:effectLst>
                            <a:outerShdw blurRad="38100" dist="38100" dir="2700000" algn="tl">
                              <a:srgbClr val="000000">
                                <a:alpha val="43137"/>
                              </a:srgbClr>
                            </a:outerShdw>
                          </a:effectLst>
                          <a:latin typeface="맑은 고딕"/>
                        </a:rPr>
                        <a:t>ロット</a:t>
                      </a:r>
                      <a:r>
                        <a:rPr lang="en-US" sz="1100" b="1" i="0" u="none" strike="noStrike" dirty="0" smtClean="0">
                          <a:solidFill>
                            <a:srgbClr val="FFFFFF"/>
                          </a:solidFill>
                          <a:effectLst>
                            <a:outerShdw blurRad="38100" dist="38100" dir="2700000" algn="tl">
                              <a:srgbClr val="000000">
                                <a:alpha val="43137"/>
                              </a:srgbClr>
                            </a:outerShdw>
                          </a:effectLst>
                          <a:latin typeface="맑은 고딕"/>
                        </a:rPr>
                        <a:t>No.</a:t>
                      </a:r>
                      <a:r>
                        <a:rPr lang="ja-JP" altLang="en-US" sz="1100" b="1" i="0" u="none" strike="noStrike" dirty="0" smtClean="0">
                          <a:solidFill>
                            <a:srgbClr val="FFFFFF"/>
                          </a:solidFill>
                          <a:effectLst>
                            <a:outerShdw blurRad="38100" dist="38100" dir="2700000" algn="tl">
                              <a:srgbClr val="000000">
                                <a:alpha val="43137"/>
                              </a:srgbClr>
                            </a:outerShdw>
                          </a:effectLst>
                          <a:latin typeface="맑은 고딕"/>
                        </a:rPr>
                        <a:t>管理</a:t>
                      </a:r>
                      <a:endParaRPr lang="ko-KR" altLang="en-US" sz="1100" b="1" i="0" u="none" strike="noStrike" dirty="0">
                        <a:solidFill>
                          <a:srgbClr val="FFFFFF"/>
                        </a:solidFill>
                        <a:effectLst>
                          <a:outerShdw blurRad="38100" dist="38100" dir="2700000" algn="tl">
                            <a:srgbClr val="000000">
                              <a:alpha val="43137"/>
                            </a:srgbClr>
                          </a:outerShdw>
                        </a:effectLst>
                        <a:latin typeface="맑은 고딕"/>
                      </a:endParaRPr>
                    </a:p>
                  </a:txBody>
                  <a:tcPr marL="8513" marR="8513" marT="8091" marB="0" anchor="ctr">
                    <a:lnL>
                      <a:noFill/>
                    </a:lnL>
                    <a:lnR>
                      <a:noFill/>
                    </a:lnR>
                    <a:lnT>
                      <a:noFill/>
                    </a:lnT>
                    <a:lnB>
                      <a:noFill/>
                    </a:lnB>
                    <a:solidFill>
                      <a:schemeClr val="accent1"/>
                    </a:solidFill>
                  </a:tcPr>
                </a:tc>
                <a:tc>
                  <a:txBody>
                    <a:bodyPr/>
                    <a:lstStyle/>
                    <a:p>
                      <a:pPr algn="l" fontAlgn="ctr"/>
                      <a:endParaRPr lang="ko-KR" altLang="en-US" sz="1000" b="1" i="0" u="none" strike="noStrike">
                        <a:solidFill>
                          <a:srgbClr val="000000"/>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extLst>
                  <a:ext uri="{0D108BD9-81ED-4DB2-BD59-A6C34878D82A}">
                    <a16:rowId xmlns:a16="http://schemas.microsoft.com/office/drawing/2014/main" val="10016"/>
                  </a:ext>
                </a:extLst>
              </a:tr>
              <a:tr h="322206">
                <a:tc>
                  <a:txBody>
                    <a:bodyPr/>
                    <a:lstStyle/>
                    <a:p>
                      <a:pPr algn="ctr" fontAlgn="ctr"/>
                      <a:r>
                        <a:rPr lang="ja-JP" altLang="en-US" sz="1100" b="1" i="0" u="none" strike="noStrike" dirty="0" smtClean="0">
                          <a:solidFill>
                            <a:srgbClr val="FFFFFF"/>
                          </a:solidFill>
                          <a:effectLst>
                            <a:outerShdw blurRad="38100" dist="38100" dir="2700000" algn="tl">
                              <a:srgbClr val="000000">
                                <a:alpha val="43137"/>
                              </a:srgbClr>
                            </a:outerShdw>
                          </a:effectLst>
                          <a:latin typeface="맑은 고딕"/>
                        </a:rPr>
                        <a:t>アフターサービス管理</a:t>
                      </a:r>
                      <a:endParaRPr lang="ko-KR" altLang="en-US" sz="1100" b="1" i="0" u="none" strike="noStrike" dirty="0">
                        <a:solidFill>
                          <a:srgbClr val="FFFFFF"/>
                        </a:solidFill>
                        <a:effectLst>
                          <a:outerShdw blurRad="38100" dist="38100" dir="2700000" algn="tl">
                            <a:srgbClr val="000000">
                              <a:alpha val="43137"/>
                            </a:srgbClr>
                          </a:outerShdw>
                        </a:effectLst>
                        <a:latin typeface="맑은 고딕"/>
                      </a:endParaRPr>
                    </a:p>
                  </a:txBody>
                  <a:tcPr marL="8513" marR="8513" marT="8091" marB="0" anchor="ctr">
                    <a:lnL>
                      <a:noFill/>
                    </a:lnL>
                    <a:lnR>
                      <a:noFill/>
                    </a:lnR>
                    <a:lnT>
                      <a:noFill/>
                    </a:lnT>
                    <a:lnB>
                      <a:noFill/>
                    </a:lnB>
                    <a:solidFill>
                      <a:srgbClr val="4F81BD"/>
                    </a:solidFill>
                  </a:tcPr>
                </a:tc>
                <a:tc>
                  <a:txBody>
                    <a:bodyPr/>
                    <a:lstStyle/>
                    <a:p>
                      <a:pPr algn="l" fontAlgn="ctr"/>
                      <a:endParaRPr lang="ko-KR" altLang="en-US" sz="1000" b="1" i="0" u="none" strike="noStrike">
                        <a:solidFill>
                          <a:srgbClr val="000000"/>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rgbClr val="0070C0"/>
                          </a:solidFill>
                        </a:rPr>
                        <a:t>· </a:t>
                      </a:r>
                      <a:r>
                        <a:rPr lang="ja-JP" altLang="en-US" sz="1000" b="1" i="0" u="none" strike="noStrike" dirty="0" smtClean="0">
                          <a:solidFill>
                            <a:schemeClr val="tx1">
                              <a:lumMod val="75000"/>
                              <a:lumOff val="25000"/>
                            </a:schemeClr>
                          </a:solidFill>
                          <a:effectLst/>
                          <a:latin typeface="맑은 고딕"/>
                        </a:rPr>
                        <a:t>工程</a:t>
                      </a:r>
                      <a:r>
                        <a:rPr lang="en-US" altLang="ko-KR" sz="1000" b="1" i="0" u="none" strike="noStrike" dirty="0" smtClean="0">
                          <a:solidFill>
                            <a:schemeClr val="tx1">
                              <a:lumMod val="75000"/>
                              <a:lumOff val="25000"/>
                            </a:schemeClr>
                          </a:solidFill>
                          <a:effectLst/>
                          <a:latin typeface="맑은 고딕"/>
                        </a:rPr>
                        <a:t>/</a:t>
                      </a:r>
                      <a:r>
                        <a:rPr lang="ja-JP" altLang="en-US" sz="1000" b="1" i="0" u="none" strike="noStrike" dirty="0" smtClean="0">
                          <a:solidFill>
                            <a:schemeClr val="tx1">
                              <a:lumMod val="75000"/>
                              <a:lumOff val="25000"/>
                            </a:schemeClr>
                          </a:solidFill>
                          <a:effectLst/>
                          <a:latin typeface="맑은 고딕"/>
                        </a:rPr>
                        <a:t>類型別の不具合管理</a:t>
                      </a:r>
                      <a:endParaRPr lang="en-US" altLang="ko-KR"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dirty="0">
                        <a:solidFill>
                          <a:srgbClr val="000000"/>
                        </a:solidFill>
                        <a:effectLst/>
                        <a:latin typeface="맑은 고딕"/>
                      </a:endParaRPr>
                    </a:p>
                  </a:txBody>
                  <a:tcPr marL="8513" marR="8513" marT="8091" marB="0" anchor="ctr">
                    <a:lnL>
                      <a:noFill/>
                    </a:lnL>
                    <a:lnR>
                      <a:noFill/>
                    </a:lnR>
                    <a:lnT>
                      <a:noFill/>
                    </a:lnT>
                    <a:lnB>
                      <a:noFill/>
                    </a:lnB>
                  </a:tcPr>
                </a:tc>
                <a:tc>
                  <a:txBody>
                    <a:bodyPr/>
                    <a:lstStyle/>
                    <a:p>
                      <a:pPr algn="ctr" fontAlgn="ctr"/>
                      <a:r>
                        <a:rPr lang="ja-JP" altLang="en-US" sz="1100" b="1" i="0" u="none" strike="noStrike" dirty="0" smtClean="0">
                          <a:solidFill>
                            <a:srgbClr val="FFFFFF"/>
                          </a:solidFill>
                          <a:effectLst>
                            <a:outerShdw blurRad="38100" dist="38100" dir="2700000" algn="tl">
                              <a:srgbClr val="000000">
                                <a:alpha val="43137"/>
                              </a:srgbClr>
                            </a:outerShdw>
                          </a:effectLst>
                          <a:latin typeface="맑은 고딕"/>
                        </a:rPr>
                        <a:t>在庫数量管理</a:t>
                      </a:r>
                      <a:endParaRPr lang="ko-KR" altLang="en-US" sz="1100" b="1" i="0" u="none" strike="noStrike" dirty="0">
                        <a:solidFill>
                          <a:srgbClr val="FFFFFF"/>
                        </a:solidFill>
                        <a:effectLst>
                          <a:outerShdw blurRad="38100" dist="38100" dir="2700000" algn="tl">
                            <a:srgbClr val="000000">
                              <a:alpha val="43137"/>
                            </a:srgbClr>
                          </a:outerShdw>
                        </a:effectLst>
                        <a:latin typeface="맑은 고딕"/>
                      </a:endParaRPr>
                    </a:p>
                  </a:txBody>
                  <a:tcPr marL="8513" marR="8513" marT="8091" marB="0" anchor="ctr">
                    <a:lnL>
                      <a:noFill/>
                    </a:lnL>
                    <a:lnR>
                      <a:noFill/>
                    </a:lnR>
                    <a:lnT>
                      <a:noFill/>
                    </a:lnT>
                    <a:lnB>
                      <a:noFill/>
                    </a:lnB>
                    <a:solidFill>
                      <a:srgbClr val="4F81BD"/>
                    </a:solidFill>
                  </a:tcPr>
                </a:tc>
                <a:tc>
                  <a:txBody>
                    <a:bodyPr/>
                    <a:lstStyle/>
                    <a:p>
                      <a:pPr algn="l" fontAlgn="ctr"/>
                      <a:endParaRPr lang="ko-KR" altLang="en-US" sz="1000" b="1" i="0" u="none" strike="noStrike">
                        <a:solidFill>
                          <a:srgbClr val="000000"/>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50" b="1" dirty="0" smtClean="0">
                          <a:solidFill>
                            <a:srgbClr val="0070C0"/>
                          </a:solidFill>
                        </a:rPr>
                        <a:t>· </a:t>
                      </a:r>
                      <a:r>
                        <a:rPr kumimoji="0" lang="ja-JP" altLang="en-US" sz="1000" b="1" i="0" u="none" strike="noStrike" kern="1200" cap="none" spc="0" normalizeH="0" baseline="0" noProof="0" dirty="0" smtClean="0">
                          <a:ln>
                            <a:noFill/>
                          </a:ln>
                          <a:solidFill>
                            <a:prstClr val="black">
                              <a:lumMod val="75000"/>
                              <a:lumOff val="25000"/>
                            </a:prstClr>
                          </a:solidFill>
                          <a:effectLst/>
                          <a:uLnTx/>
                          <a:uFillTx/>
                          <a:latin typeface="+mn-lt"/>
                          <a:ea typeface="+mn-ea"/>
                          <a:cs typeface="+mn-cs"/>
                        </a:rPr>
                        <a:t>シリアル</a:t>
                      </a:r>
                      <a:r>
                        <a:rPr kumimoji="0" lang="en-US" altLang="ko-KR" sz="1000" b="1" i="0" u="none" strike="noStrike" kern="1200" cap="none" spc="0" normalizeH="0" baseline="0" noProof="0" dirty="0" smtClean="0">
                          <a:ln>
                            <a:noFill/>
                          </a:ln>
                          <a:solidFill>
                            <a:prstClr val="black">
                              <a:lumMod val="75000"/>
                              <a:lumOff val="25000"/>
                            </a:prstClr>
                          </a:solidFill>
                          <a:effectLst/>
                          <a:uLnTx/>
                          <a:uFillTx/>
                          <a:latin typeface="+mn-lt"/>
                          <a:ea typeface="+mn-ea"/>
                          <a:cs typeface="+mn-cs"/>
                        </a:rPr>
                        <a:t>/</a:t>
                      </a:r>
                      <a:r>
                        <a:rPr kumimoji="0" lang="ja-JP" altLang="en-US" sz="1000" b="1" i="0" u="none" strike="noStrike" kern="1200" cap="none" spc="0" normalizeH="0" baseline="0" noProof="0" dirty="0" smtClean="0">
                          <a:ln>
                            <a:noFill/>
                          </a:ln>
                          <a:solidFill>
                            <a:prstClr val="black">
                              <a:lumMod val="75000"/>
                              <a:lumOff val="25000"/>
                            </a:prstClr>
                          </a:solidFill>
                          <a:effectLst/>
                          <a:uLnTx/>
                          <a:uFillTx/>
                          <a:latin typeface="+mn-lt"/>
                          <a:ea typeface="+mn-ea"/>
                          <a:cs typeface="+mn-cs"/>
                        </a:rPr>
                        <a:t>ロット</a:t>
                      </a:r>
                      <a:r>
                        <a:rPr kumimoji="0" lang="en-US" altLang="ko-KR" sz="1000" b="1" i="0" u="none" strike="noStrike" kern="1200" cap="none" spc="0" normalizeH="0" baseline="0" noProof="0" dirty="0" smtClean="0">
                          <a:ln>
                            <a:noFill/>
                          </a:ln>
                          <a:solidFill>
                            <a:prstClr val="black">
                              <a:lumMod val="75000"/>
                              <a:lumOff val="25000"/>
                            </a:prstClr>
                          </a:solidFill>
                          <a:effectLst/>
                          <a:uLnTx/>
                          <a:uFillTx/>
                          <a:latin typeface="+mn-lt"/>
                          <a:ea typeface="+mn-ea"/>
                          <a:cs typeface="+mn-cs"/>
                        </a:rPr>
                        <a:t>No.</a:t>
                      </a:r>
                      <a:r>
                        <a:rPr kumimoji="0" lang="ja-JP" altLang="en-US" sz="1000" b="1" i="0" u="none" strike="noStrike" kern="1200" cap="none" spc="0" normalizeH="0" baseline="0" noProof="0" dirty="0" smtClean="0">
                          <a:ln>
                            <a:noFill/>
                          </a:ln>
                          <a:solidFill>
                            <a:prstClr val="black">
                              <a:lumMod val="75000"/>
                              <a:lumOff val="25000"/>
                            </a:prstClr>
                          </a:solidFill>
                          <a:effectLst/>
                          <a:uLnTx/>
                          <a:uFillTx/>
                          <a:latin typeface="+mn-lt"/>
                          <a:ea typeface="+mn-ea"/>
                          <a:cs typeface="+mn-cs"/>
                        </a:rPr>
                        <a:t>在庫受払管理</a:t>
                      </a:r>
                      <a:endParaRPr lang="en-US" altLang="ko-KR" sz="1050" b="1" i="0" u="none" strike="noStrike" baseline="0" dirty="0" smtClean="0">
                        <a:solidFill>
                          <a:schemeClr val="tx1">
                            <a:lumMod val="75000"/>
                            <a:lumOff val="25000"/>
                          </a:schemeClr>
                        </a:solidFill>
                        <a:effectLst/>
                        <a:latin typeface="+mn-lt"/>
                      </a:endParaRPr>
                    </a:p>
                  </a:txBody>
                  <a:tcPr marL="8513" marR="8513" marT="8091" marB="0" anchor="ctr">
                    <a:lnL>
                      <a:noFill/>
                    </a:lnL>
                    <a:lnR>
                      <a:noFill/>
                    </a:lnR>
                    <a:lnT>
                      <a:noFill/>
                    </a:lnT>
                    <a:lnB>
                      <a:noFill/>
                    </a:lnB>
                    <a:noFill/>
                  </a:tcPr>
                </a:tc>
                <a:tc>
                  <a:txBody>
                    <a:bodyPr/>
                    <a:lstStyle/>
                    <a:p>
                      <a:pPr algn="l" fontAlgn="ctr"/>
                      <a:endParaRPr lang="ko-KR" altLang="en-US" sz="1000" b="1" i="0" u="none" strike="noStrike" dirty="0">
                        <a:solidFill>
                          <a:srgbClr val="000000"/>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noFill/>
                  </a:tcPr>
                </a:tc>
                <a:extLst>
                  <a:ext uri="{0D108BD9-81ED-4DB2-BD59-A6C34878D82A}">
                    <a16:rowId xmlns:a16="http://schemas.microsoft.com/office/drawing/2014/main" val="10017"/>
                  </a:ext>
                </a:extLst>
              </a:tr>
              <a:tr h="322206">
                <a:tc>
                  <a:txBody>
                    <a:bodyPr/>
                    <a:lstStyle/>
                    <a:p>
                      <a:pPr algn="l" fontAlgn="ctr"/>
                      <a:r>
                        <a:rPr lang="en-US" altLang="ko-KR" sz="1000" b="1" dirty="0" smtClean="0">
                          <a:solidFill>
                            <a:srgbClr val="0070C0"/>
                          </a:solidFill>
                        </a:rPr>
                        <a:t>· </a:t>
                      </a:r>
                      <a:r>
                        <a:rPr lang="en-US" altLang="ko-KR" sz="1000" b="1" i="0" u="none" strike="noStrike" dirty="0" smtClean="0">
                          <a:solidFill>
                            <a:schemeClr val="tx1">
                              <a:lumMod val="75000"/>
                              <a:lumOff val="25000"/>
                            </a:schemeClr>
                          </a:solidFill>
                          <a:effectLst/>
                          <a:latin typeface="맑은 고딕"/>
                        </a:rPr>
                        <a:t>A/S</a:t>
                      </a:r>
                      <a:r>
                        <a:rPr lang="ja-JP" altLang="en-US" sz="1000" b="1" i="0" u="none" strike="noStrike" dirty="0" smtClean="0">
                          <a:solidFill>
                            <a:schemeClr val="tx1">
                              <a:lumMod val="75000"/>
                              <a:lumOff val="25000"/>
                            </a:schemeClr>
                          </a:solidFill>
                          <a:effectLst/>
                          <a:latin typeface="맑은 고딕"/>
                        </a:rPr>
                        <a:t>進行段階別の履歴管理</a:t>
                      </a: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rgbClr val="000000"/>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rgbClr val="0070C0"/>
                          </a:solidFill>
                        </a:rPr>
                        <a:t>· </a:t>
                      </a:r>
                      <a:r>
                        <a:rPr lang="ja-JP" altLang="en-US" sz="1000" b="1" i="0" u="none" strike="noStrike" dirty="0" smtClean="0">
                          <a:solidFill>
                            <a:schemeClr val="tx1">
                              <a:lumMod val="75000"/>
                              <a:lumOff val="25000"/>
                            </a:schemeClr>
                          </a:solidFill>
                          <a:effectLst/>
                          <a:latin typeface="맑은 고딕"/>
                        </a:rPr>
                        <a:t>サンプリング検査</a:t>
                      </a:r>
                      <a:r>
                        <a:rPr lang="en-US" altLang="ko-KR" sz="1000" b="1" i="0" u="none" strike="noStrike" dirty="0" smtClean="0">
                          <a:solidFill>
                            <a:schemeClr val="tx1">
                              <a:lumMod val="75000"/>
                              <a:lumOff val="25000"/>
                            </a:schemeClr>
                          </a:solidFill>
                          <a:effectLst/>
                          <a:latin typeface="맑은 고딕"/>
                        </a:rPr>
                        <a:t>/</a:t>
                      </a:r>
                      <a:r>
                        <a:rPr lang="ja-JP" altLang="en-US" sz="1000" b="1" i="0" u="none" strike="noStrike" dirty="0" smtClean="0">
                          <a:solidFill>
                            <a:schemeClr val="tx1">
                              <a:lumMod val="75000"/>
                              <a:lumOff val="25000"/>
                            </a:schemeClr>
                          </a:solidFill>
                          <a:effectLst/>
                          <a:latin typeface="맑은 고딕"/>
                        </a:rPr>
                        <a:t>全数検査</a:t>
                      </a: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dirty="0">
                        <a:solidFill>
                          <a:srgbClr val="000000"/>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rgbClr val="0070C0"/>
                          </a:solidFill>
                        </a:rPr>
                        <a:t>· </a:t>
                      </a:r>
                      <a:r>
                        <a:rPr lang="ja-JP" altLang="en-US" sz="1000" b="1" i="0" u="none" strike="noStrike" dirty="0" smtClean="0">
                          <a:solidFill>
                            <a:schemeClr val="tx1">
                              <a:lumMod val="75000"/>
                              <a:lumOff val="25000"/>
                            </a:schemeClr>
                          </a:solidFill>
                          <a:effectLst/>
                          <a:latin typeface="맑은 고딕"/>
                        </a:rPr>
                        <a:t>注文</a:t>
                      </a:r>
                      <a:r>
                        <a:rPr lang="en-US" altLang="ko-KR" sz="1000" b="1" i="0" u="none" strike="noStrike" dirty="0" smtClean="0">
                          <a:solidFill>
                            <a:schemeClr val="tx1">
                              <a:lumMod val="75000"/>
                              <a:lumOff val="25000"/>
                            </a:schemeClr>
                          </a:solidFill>
                          <a:effectLst/>
                          <a:latin typeface="맑은 고딕"/>
                        </a:rPr>
                        <a:t>/</a:t>
                      </a:r>
                      <a:r>
                        <a:rPr lang="ja-JP" altLang="en-US" sz="1000" b="1" i="0" u="none" strike="noStrike" dirty="0" smtClean="0">
                          <a:solidFill>
                            <a:schemeClr val="tx1">
                              <a:lumMod val="75000"/>
                              <a:lumOff val="25000"/>
                            </a:schemeClr>
                          </a:solidFill>
                          <a:effectLst/>
                          <a:latin typeface="맑은 고딕"/>
                        </a:rPr>
                        <a:t>販売時に不足数量のチェック</a:t>
                      </a: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tc>
                  <a:txBody>
                    <a:bodyPr/>
                    <a:lstStyle/>
                    <a:p>
                      <a:endParaRPr lang="ko-KR" altLang="en-US" dirty="0"/>
                    </a:p>
                  </a:txBody>
                  <a:tcPr marL="8513" marR="8513" marT="8091" marB="0" anchor="ctr">
                    <a:lnL>
                      <a:noFill/>
                    </a:lnL>
                    <a:lnR>
                      <a:noFill/>
                    </a:lnR>
                    <a:lnT>
                      <a:noFill/>
                    </a:lnT>
                    <a:lnB>
                      <a:noFill/>
                    </a:lnB>
                  </a:tcPr>
                </a:tc>
                <a:tc>
                  <a:txBody>
                    <a:bodyPr/>
                    <a:lstStyle/>
                    <a:p>
                      <a:r>
                        <a:rPr kumimoji="0" lang="en-US" altLang="ko-KR" sz="1050" b="1" i="0" u="none" strike="noStrike" kern="1200" cap="none" spc="0" normalizeH="0" baseline="0" noProof="0" dirty="0" smtClean="0">
                          <a:ln>
                            <a:noFill/>
                          </a:ln>
                          <a:solidFill>
                            <a:srgbClr val="0070C0"/>
                          </a:solidFill>
                          <a:effectLst/>
                          <a:uLnTx/>
                          <a:uFillTx/>
                          <a:latin typeface="+mn-lt"/>
                          <a:ea typeface="+mn-ea"/>
                          <a:cs typeface="+mn-cs"/>
                        </a:rPr>
                        <a:t>· </a:t>
                      </a:r>
                      <a:r>
                        <a:rPr kumimoji="0" lang="ja-JP" altLang="en-US" sz="1050" b="1" i="0" u="none" strike="noStrike" kern="1200" cap="none" spc="0" normalizeH="0" baseline="0" noProof="0" dirty="0" smtClean="0">
                          <a:ln>
                            <a:noFill/>
                          </a:ln>
                          <a:solidFill>
                            <a:prstClr val="black">
                              <a:lumMod val="75000"/>
                              <a:lumOff val="25000"/>
                            </a:prstClr>
                          </a:solidFill>
                          <a:effectLst/>
                          <a:uLnTx/>
                          <a:uFillTx/>
                          <a:latin typeface="+mn-lt"/>
                          <a:ea typeface="+mn-ea"/>
                          <a:cs typeface="+mn-cs"/>
                        </a:rPr>
                        <a:t>生産、販売、</a:t>
                      </a:r>
                      <a:r>
                        <a:rPr kumimoji="0" lang="en-US" altLang="ja-JP" sz="1050" b="1" i="0" u="none" strike="noStrike" kern="1200" cap="none" spc="0" normalizeH="0" baseline="0" noProof="0" dirty="0" smtClean="0">
                          <a:ln>
                            <a:noFill/>
                          </a:ln>
                          <a:solidFill>
                            <a:prstClr val="black">
                              <a:lumMod val="75000"/>
                              <a:lumOff val="25000"/>
                            </a:prstClr>
                          </a:solidFill>
                          <a:effectLst/>
                          <a:uLnTx/>
                          <a:uFillTx/>
                          <a:latin typeface="+mn-lt"/>
                          <a:ea typeface="+mn-ea"/>
                          <a:cs typeface="+mn-cs"/>
                        </a:rPr>
                        <a:t>A/S</a:t>
                      </a:r>
                      <a:r>
                        <a:rPr kumimoji="0" lang="ja-JP" altLang="en-US" sz="1050" b="1" i="0" u="none" strike="noStrike" kern="1200" cap="none" spc="0" normalizeH="0" baseline="0" noProof="0" dirty="0" smtClean="0">
                          <a:ln>
                            <a:noFill/>
                          </a:ln>
                          <a:solidFill>
                            <a:prstClr val="black">
                              <a:lumMod val="75000"/>
                              <a:lumOff val="25000"/>
                            </a:prstClr>
                          </a:solidFill>
                          <a:effectLst/>
                          <a:uLnTx/>
                          <a:uFillTx/>
                          <a:latin typeface="+mn-lt"/>
                          <a:ea typeface="+mn-ea"/>
                          <a:cs typeface="+mn-cs"/>
                        </a:rPr>
                        <a:t>等の履歴追跡</a:t>
                      </a:r>
                      <a:endParaRPr lang="ko-KR" altLang="en-US" dirty="0"/>
                    </a:p>
                  </a:txBody>
                  <a:tcPr marL="8513" marR="8513" marT="8091" marB="0" anchor="ctr">
                    <a:lnL>
                      <a:noFill/>
                    </a:lnL>
                    <a:lnR>
                      <a:noFill/>
                    </a:lnR>
                    <a:lnT>
                      <a:noFill/>
                    </a:lnT>
                    <a:lnB>
                      <a:noFill/>
                    </a:lnB>
                  </a:tcPr>
                </a:tc>
                <a:tc>
                  <a:txBody>
                    <a:bodyPr/>
                    <a:lstStyle/>
                    <a:p>
                      <a:pPr algn="l" fontAlgn="ctr"/>
                      <a:endParaRPr lang="ko-KR" altLang="en-US" sz="1000" b="1" i="0" u="none" strike="noStrike" dirty="0">
                        <a:solidFill>
                          <a:srgbClr val="000000"/>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extLst>
                  <a:ext uri="{0D108BD9-81ED-4DB2-BD59-A6C34878D82A}">
                    <a16:rowId xmlns:a16="http://schemas.microsoft.com/office/drawing/2014/main" val="10018"/>
                  </a:ext>
                </a:extLst>
              </a:tr>
              <a:tr h="322206">
                <a:tc>
                  <a:txBody>
                    <a:bodyPr/>
                    <a:lstStyle/>
                    <a:p>
                      <a:pPr algn="l" fontAlgn="ctr"/>
                      <a:r>
                        <a:rPr lang="en-US" altLang="ko-KR" sz="1000" b="1" dirty="0" smtClean="0">
                          <a:solidFill>
                            <a:srgbClr val="0070C0"/>
                          </a:solidFill>
                        </a:rPr>
                        <a:t>· </a:t>
                      </a:r>
                      <a:r>
                        <a:rPr lang="en-US" altLang="ko-KR" sz="1000" b="1" i="0" u="none" strike="noStrike" dirty="0" smtClean="0">
                          <a:solidFill>
                            <a:schemeClr val="tx1">
                              <a:lumMod val="75000"/>
                              <a:lumOff val="25000"/>
                            </a:schemeClr>
                          </a:solidFill>
                          <a:effectLst/>
                          <a:latin typeface="맑은 고딕"/>
                        </a:rPr>
                        <a:t>A/S</a:t>
                      </a:r>
                      <a:r>
                        <a:rPr lang="ja-JP" altLang="en-US" sz="1000" b="1" i="0" u="none" strike="noStrike" dirty="0" smtClean="0">
                          <a:solidFill>
                            <a:schemeClr val="tx1">
                              <a:lumMod val="75000"/>
                              <a:lumOff val="25000"/>
                            </a:schemeClr>
                          </a:solidFill>
                          <a:effectLst/>
                          <a:latin typeface="맑은 고딕"/>
                        </a:rPr>
                        <a:t>受付現況並びに修理現況</a:t>
                      </a: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dirty="0">
                        <a:solidFill>
                          <a:srgbClr val="000000"/>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rgbClr val="0070C0"/>
                          </a:solidFill>
                        </a:rPr>
                        <a:t>· </a:t>
                      </a:r>
                      <a:r>
                        <a:rPr lang="ja-JP" altLang="en-US" sz="1000" b="1" i="0" u="none" strike="noStrike" dirty="0" smtClean="0">
                          <a:solidFill>
                            <a:schemeClr val="tx1">
                              <a:lumMod val="75000"/>
                              <a:lumOff val="25000"/>
                            </a:schemeClr>
                          </a:solidFill>
                          <a:effectLst/>
                          <a:latin typeface="맑은 고딕"/>
                        </a:rPr>
                        <a:t>検査成績書</a:t>
                      </a:r>
                      <a:r>
                        <a:rPr lang="en-US" altLang="ko-KR" sz="1000" b="1" i="0" u="none" strike="noStrike" dirty="0" smtClean="0">
                          <a:solidFill>
                            <a:schemeClr val="tx1">
                              <a:lumMod val="75000"/>
                              <a:lumOff val="25000"/>
                            </a:schemeClr>
                          </a:solidFill>
                          <a:effectLst/>
                          <a:latin typeface="맑은 고딕"/>
                        </a:rPr>
                        <a:t>/</a:t>
                      </a:r>
                      <a:r>
                        <a:rPr lang="ja-JP" altLang="en-US" sz="1000" b="1" i="0" u="none" strike="noStrike" dirty="0" smtClean="0">
                          <a:solidFill>
                            <a:schemeClr val="tx1">
                              <a:lumMod val="75000"/>
                              <a:lumOff val="25000"/>
                            </a:schemeClr>
                          </a:solidFill>
                          <a:effectLst/>
                          <a:latin typeface="맑은 고딕"/>
                        </a:rPr>
                        <a:t>適格数量の管理</a:t>
                      </a: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rgbClr val="000000"/>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rgbClr val="0070C0"/>
                          </a:solidFill>
                        </a:rPr>
                        <a:t>· </a:t>
                      </a:r>
                      <a:r>
                        <a:rPr lang="ja-JP" altLang="en-US" sz="1000" b="1" i="0" u="none" strike="noStrike" dirty="0" smtClean="0">
                          <a:solidFill>
                            <a:schemeClr val="tx1">
                              <a:lumMod val="75000"/>
                              <a:lumOff val="25000"/>
                            </a:schemeClr>
                          </a:solidFill>
                          <a:effectLst/>
                          <a:latin typeface="맑은 고딕"/>
                        </a:rPr>
                        <a:t>注文後、未出庫の在庫数量確認</a:t>
                      </a: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tc>
                  <a:txBody>
                    <a:bodyPr/>
                    <a:lstStyle/>
                    <a:p>
                      <a:endParaRPr lang="ko-KR" altLang="en-US" dirty="0"/>
                    </a:p>
                  </a:txBody>
                  <a:tcPr marL="8513" marR="8513" marT="8091" marB="0" anchor="ctr">
                    <a:lnL>
                      <a:noFill/>
                    </a:lnL>
                    <a:lnR>
                      <a:noFill/>
                    </a:lnR>
                    <a:lnT>
                      <a:noFill/>
                    </a:lnT>
                    <a:lnB>
                      <a:noFill/>
                    </a:lnB>
                  </a:tcPr>
                </a:tc>
                <a:tc>
                  <a:txBody>
                    <a:bodyPr/>
                    <a:lstStyle/>
                    <a:p>
                      <a:pPr marL="0" marR="0" lvl="0" indent="0" algn="l" defTabSz="1019190" rtl="0" eaLnBrk="1" fontAlgn="auto" latinLnBrk="1" hangingPunct="1">
                        <a:lnSpc>
                          <a:spcPct val="100000"/>
                        </a:lnSpc>
                        <a:spcBef>
                          <a:spcPts val="0"/>
                        </a:spcBef>
                        <a:spcAft>
                          <a:spcPts val="0"/>
                        </a:spcAft>
                        <a:buClrTx/>
                        <a:buSzTx/>
                        <a:buFontTx/>
                        <a:buNone/>
                        <a:tabLst/>
                        <a:defRPr/>
                      </a:pPr>
                      <a:r>
                        <a:rPr kumimoji="0" lang="en-US" altLang="ko-KR" sz="1050" b="1" i="0" u="none" strike="noStrike" kern="1200" cap="none" spc="0" normalizeH="0" baseline="0" noProof="0" dirty="0" smtClean="0">
                          <a:ln>
                            <a:noFill/>
                          </a:ln>
                          <a:solidFill>
                            <a:srgbClr val="0070C0"/>
                          </a:solidFill>
                          <a:effectLst/>
                          <a:uLnTx/>
                          <a:uFillTx/>
                          <a:latin typeface="+mn-lt"/>
                          <a:ea typeface="+mn-ea"/>
                          <a:cs typeface="+mn-cs"/>
                        </a:rPr>
                        <a:t>· </a:t>
                      </a:r>
                      <a:r>
                        <a:rPr kumimoji="0" lang="ja-JP" altLang="en-US" sz="1050" b="1" i="0" u="none" strike="noStrike" kern="1200" cap="none" spc="0" normalizeH="0" baseline="0" noProof="0" dirty="0" smtClean="0">
                          <a:ln>
                            <a:noFill/>
                          </a:ln>
                          <a:solidFill>
                            <a:prstClr val="black">
                              <a:lumMod val="75000"/>
                              <a:lumOff val="25000"/>
                            </a:prstClr>
                          </a:solidFill>
                          <a:effectLst/>
                          <a:uLnTx/>
                          <a:uFillTx/>
                          <a:latin typeface="+mn-lt"/>
                          <a:ea typeface="+mn-ea"/>
                          <a:cs typeface="+mn-cs"/>
                        </a:rPr>
                        <a:t>倉庫、店舗別の保有在庫確認</a:t>
                      </a:r>
                      <a:endParaRPr kumimoji="0" lang="ko-KR" altLang="en-US" sz="2000" b="0" i="0" u="none" strike="noStrike" kern="1200" cap="none" spc="0" normalizeH="0" baseline="0" noProof="0" dirty="0" smtClean="0">
                        <a:ln>
                          <a:noFill/>
                        </a:ln>
                        <a:solidFill>
                          <a:prstClr val="black"/>
                        </a:solidFill>
                        <a:effectLst/>
                        <a:uLnTx/>
                        <a:uFillTx/>
                        <a:latin typeface="+mn-lt"/>
                        <a:ea typeface="+mn-ea"/>
                        <a:cs typeface="+mn-cs"/>
                      </a:endParaRPr>
                    </a:p>
                  </a:txBody>
                  <a:tcPr marL="8513" marR="8513" marT="8091" marB="0" anchor="ctr">
                    <a:lnL>
                      <a:noFill/>
                    </a:lnL>
                    <a:lnR>
                      <a:noFill/>
                    </a:lnR>
                    <a:lnT>
                      <a:noFill/>
                    </a:lnT>
                    <a:lnB>
                      <a:noFill/>
                    </a:lnB>
                  </a:tcPr>
                </a:tc>
                <a:tc>
                  <a:txBody>
                    <a:bodyPr/>
                    <a:lstStyle/>
                    <a:p>
                      <a:pPr algn="l" fontAlgn="ctr"/>
                      <a:endParaRPr lang="ko-KR" altLang="en-US" sz="1000" b="1" i="0" u="none" strike="noStrike" dirty="0">
                        <a:solidFill>
                          <a:srgbClr val="000000"/>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dirty="0">
                        <a:solidFill>
                          <a:schemeClr val="tx1">
                            <a:lumMod val="75000"/>
                            <a:lumOff val="25000"/>
                          </a:schemeClr>
                        </a:solidFill>
                        <a:effectLst/>
                        <a:latin typeface="맑은 고딕"/>
                      </a:endParaRPr>
                    </a:p>
                  </a:txBody>
                  <a:tcPr marL="8513" marR="8513" marT="8091" marB="0" anchor="ctr">
                    <a:lnL>
                      <a:noFill/>
                    </a:lnL>
                    <a:lnR>
                      <a:noFill/>
                    </a:lnR>
                    <a:lnT>
                      <a:noFill/>
                    </a:lnT>
                    <a:lnB>
                      <a:noFill/>
                    </a:lnB>
                  </a:tcPr>
                </a:tc>
                <a:extLst>
                  <a:ext uri="{0D108BD9-81ED-4DB2-BD59-A6C34878D82A}">
                    <a16:rowId xmlns:a16="http://schemas.microsoft.com/office/drawing/2014/main" val="10019"/>
                  </a:ext>
                </a:extLst>
              </a:tr>
            </a:tbl>
          </a:graphicData>
        </a:graphic>
      </p:graphicFrame>
      <p:sp>
        <p:nvSpPr>
          <p:cNvPr id="8" name="평행 사변형 7"/>
          <p:cNvSpPr/>
          <p:nvPr/>
        </p:nvSpPr>
        <p:spPr>
          <a:xfrm flipH="1">
            <a:off x="289786" y="0"/>
            <a:ext cx="601367" cy="540559"/>
          </a:xfrm>
          <a:prstGeom prst="parallelogram">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1919" tIns="50960" rIns="101919" bIns="50960" rtlCol="0" anchor="ctr"/>
          <a:lstStyle/>
          <a:p>
            <a:pPr algn="ctr"/>
            <a:endParaRPr lang="ko-KR" altLang="en-US"/>
          </a:p>
        </p:txBody>
      </p:sp>
      <p:cxnSp>
        <p:nvCxnSpPr>
          <p:cNvPr id="9" name="직선 연결선 8"/>
          <p:cNvCxnSpPr/>
          <p:nvPr/>
        </p:nvCxnSpPr>
        <p:spPr>
          <a:xfrm>
            <a:off x="427560" y="547895"/>
            <a:ext cx="1047995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2157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0" y="3"/>
            <a:ext cx="10909300" cy="540558"/>
          </a:xfrm>
        </p:spPr>
        <p:txBody>
          <a:bodyPr>
            <a:normAutofit/>
          </a:bodyPr>
          <a:lstStyle/>
          <a:p>
            <a:pPr algn="l"/>
            <a:r>
              <a:rPr lang="en-US" altLang="ko-KR" sz="2200" dirty="0">
                <a:solidFill>
                  <a:schemeClr val="tx1">
                    <a:lumMod val="65000"/>
                    <a:lumOff val="35000"/>
                  </a:schemeClr>
                </a:solidFill>
              </a:rPr>
              <a:t>	</a:t>
            </a:r>
            <a:r>
              <a:rPr lang="en-US" altLang="ko-KR" sz="2200" dirty="0" smtClean="0">
                <a:solidFill>
                  <a:schemeClr val="tx1">
                    <a:lumMod val="65000"/>
                    <a:lumOff val="35000"/>
                  </a:schemeClr>
                </a:solidFill>
              </a:rPr>
              <a:t>					  </a:t>
            </a:r>
            <a:r>
              <a:rPr lang="ja-JP" altLang="en-US" sz="2200" dirty="0">
                <a:solidFill>
                  <a:schemeClr val="tx1">
                    <a:lumMod val="50000"/>
                    <a:lumOff val="50000"/>
                  </a:schemeClr>
                </a:solidFill>
              </a:rPr>
              <a:t>システム機能の構成</a:t>
            </a:r>
            <a:r>
              <a:rPr lang="ko-KR" altLang="en-US" sz="2200" dirty="0">
                <a:solidFill>
                  <a:schemeClr val="tx1">
                    <a:lumMod val="50000"/>
                    <a:lumOff val="50000"/>
                  </a:schemeClr>
                </a:solidFill>
              </a:rPr>
              <a:t> </a:t>
            </a:r>
            <a:r>
              <a:rPr lang="en-US" altLang="ko-KR" sz="2200" dirty="0">
                <a:solidFill>
                  <a:schemeClr val="tx1">
                    <a:lumMod val="50000"/>
                    <a:lumOff val="50000"/>
                  </a:schemeClr>
                </a:solidFill>
              </a:rPr>
              <a:t>- Part 2</a:t>
            </a:r>
            <a:endParaRPr lang="ko-KR" altLang="en-US" sz="2200" dirty="0">
              <a:solidFill>
                <a:schemeClr val="tx1">
                  <a:lumMod val="50000"/>
                  <a:lumOff val="50000"/>
                </a:schemeClr>
              </a:solidFill>
            </a:endParaRPr>
          </a:p>
        </p:txBody>
      </p:sp>
      <p:graphicFrame>
        <p:nvGraphicFramePr>
          <p:cNvPr id="3" name="표 2"/>
          <p:cNvGraphicFramePr>
            <a:graphicFrameLocks noGrp="1"/>
          </p:cNvGraphicFramePr>
          <p:nvPr>
            <p:extLst>
              <p:ext uri="{D42A27DB-BD31-4B8C-83A1-F6EECF244321}">
                <p14:modId xmlns:p14="http://schemas.microsoft.com/office/powerpoint/2010/main" val="1666463446"/>
              </p:ext>
            </p:extLst>
          </p:nvPr>
        </p:nvGraphicFramePr>
        <p:xfrm>
          <a:off x="214170" y="785537"/>
          <a:ext cx="10440072" cy="6307007"/>
        </p:xfrm>
        <a:graphic>
          <a:graphicData uri="http://schemas.openxmlformats.org/drawingml/2006/table">
            <a:tbl>
              <a:tblPr/>
              <a:tblGrid>
                <a:gridCol w="2448000">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2448000">
                  <a:extLst>
                    <a:ext uri="{9D8B030D-6E8A-4147-A177-3AD203B41FA5}">
                      <a16:colId xmlns:a16="http://schemas.microsoft.com/office/drawing/2014/main" val="20002"/>
                    </a:ext>
                  </a:extLst>
                </a:gridCol>
                <a:gridCol w="216024">
                  <a:extLst>
                    <a:ext uri="{9D8B030D-6E8A-4147-A177-3AD203B41FA5}">
                      <a16:colId xmlns:a16="http://schemas.microsoft.com/office/drawing/2014/main" val="20003"/>
                    </a:ext>
                  </a:extLst>
                </a:gridCol>
                <a:gridCol w="2448000">
                  <a:extLst>
                    <a:ext uri="{9D8B030D-6E8A-4147-A177-3AD203B41FA5}">
                      <a16:colId xmlns:a16="http://schemas.microsoft.com/office/drawing/2014/main" val="20004"/>
                    </a:ext>
                  </a:extLst>
                </a:gridCol>
                <a:gridCol w="216024">
                  <a:extLst>
                    <a:ext uri="{9D8B030D-6E8A-4147-A177-3AD203B41FA5}">
                      <a16:colId xmlns:a16="http://schemas.microsoft.com/office/drawing/2014/main" val="20005"/>
                    </a:ext>
                  </a:extLst>
                </a:gridCol>
                <a:gridCol w="2448000">
                  <a:extLst>
                    <a:ext uri="{9D8B030D-6E8A-4147-A177-3AD203B41FA5}">
                      <a16:colId xmlns:a16="http://schemas.microsoft.com/office/drawing/2014/main" val="20006"/>
                    </a:ext>
                  </a:extLst>
                </a:gridCol>
              </a:tblGrid>
              <a:tr h="326560">
                <a:tc gridSpan="3">
                  <a:txBody>
                    <a:bodyPr/>
                    <a:lstStyle/>
                    <a:p>
                      <a:pPr algn="ctr" fontAlgn="ctr"/>
                      <a:r>
                        <a:rPr lang="ja-JP" altLang="en-US" sz="1400" b="1" i="0" u="none" strike="noStrike" dirty="0" smtClean="0">
                          <a:solidFill>
                            <a:schemeClr val="tx1">
                              <a:lumMod val="65000"/>
                              <a:lumOff val="35000"/>
                            </a:schemeClr>
                          </a:solidFill>
                          <a:effectLst/>
                          <a:latin typeface="맑은 고딕"/>
                        </a:rPr>
                        <a:t>会計</a:t>
                      </a:r>
                      <a:r>
                        <a:rPr lang="ko-KR" altLang="en-US" sz="1400" b="1" i="0" u="none" strike="noStrike" dirty="0" smtClean="0">
                          <a:solidFill>
                            <a:schemeClr val="tx1">
                              <a:lumMod val="65000"/>
                              <a:lumOff val="35000"/>
                            </a:schemeClr>
                          </a:solidFill>
                          <a:effectLst/>
                          <a:latin typeface="맑은 고딕"/>
                        </a:rPr>
                        <a:t> </a:t>
                      </a:r>
                      <a:r>
                        <a:rPr lang="en-US" altLang="ko-KR" sz="1400" b="1" i="0" u="none" strike="noStrike" dirty="0" smtClean="0">
                          <a:solidFill>
                            <a:schemeClr val="tx1">
                              <a:lumMod val="65000"/>
                              <a:lumOff val="35000"/>
                            </a:schemeClr>
                          </a:solidFill>
                          <a:effectLst/>
                          <a:latin typeface="맑은 고딕"/>
                        </a:rPr>
                        <a:t>&amp; </a:t>
                      </a:r>
                      <a:r>
                        <a:rPr lang="ja-JP" altLang="en-US" sz="1400" b="1" i="0" u="none" strike="noStrike" dirty="0" smtClean="0">
                          <a:solidFill>
                            <a:schemeClr val="tx1">
                              <a:lumMod val="65000"/>
                              <a:lumOff val="35000"/>
                            </a:schemeClr>
                          </a:solidFill>
                          <a:effectLst/>
                          <a:latin typeface="맑은 고딕"/>
                        </a:rPr>
                        <a:t>資金</a:t>
                      </a:r>
                      <a:endParaRPr lang="ko-KR" altLang="en-US" sz="1400" b="1" i="0" u="none" strike="noStrike" dirty="0">
                        <a:solidFill>
                          <a:schemeClr val="tx1">
                            <a:lumMod val="65000"/>
                            <a:lumOff val="35000"/>
                          </a:schemeClr>
                        </a:solidFill>
                        <a:effectLst/>
                        <a:latin typeface="맑은 고딕"/>
                      </a:endParaRPr>
                    </a:p>
                  </a:txBody>
                  <a:tcPr marL="8513" marR="8513" marT="8091" marB="0" anchor="ctr">
                    <a:lnL>
                      <a:noFill/>
                    </a:lnL>
                    <a:lnR>
                      <a:noFill/>
                    </a:lnR>
                    <a:lnT w="19050" cap="flat" cmpd="sng" algn="ctr">
                      <a:solidFill>
                        <a:srgbClr val="808080"/>
                      </a:solidFill>
                      <a:prstDash val="solid"/>
                      <a:round/>
                      <a:headEnd type="none" w="med" len="med"/>
                      <a:tailEnd type="none" w="med" len="med"/>
                    </a:lnT>
                    <a:lnB>
                      <a:noFill/>
                    </a:lnB>
                  </a:tcPr>
                </a:tc>
                <a:tc hMerge="1">
                  <a:txBody>
                    <a:bodyPr/>
                    <a:lstStyle/>
                    <a:p>
                      <a:pPr latinLnBrk="1"/>
                      <a:endParaRPr lang="ko-KR" altLang="en-US"/>
                    </a:p>
                  </a:txBody>
                  <a:tcPr/>
                </a:tc>
                <a:tc hMerge="1">
                  <a:txBody>
                    <a:bodyPr/>
                    <a:lstStyle/>
                    <a:p>
                      <a:pPr latinLnBrk="1"/>
                      <a:endParaRPr lang="ko-KR" altLang="en-US"/>
                    </a:p>
                  </a:txBody>
                  <a:tcPr/>
                </a:tc>
                <a:tc>
                  <a:txBody>
                    <a:bodyPr/>
                    <a:lstStyle/>
                    <a:p>
                      <a:pPr algn="ctr" fontAlgn="ctr"/>
                      <a:endParaRPr lang="ko-KR" altLang="en-US" sz="14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ctr" fontAlgn="ctr"/>
                      <a:r>
                        <a:rPr lang="ja-JP" altLang="en-US" sz="1400" b="1" i="0" u="none" strike="noStrike" dirty="0" smtClean="0">
                          <a:solidFill>
                            <a:schemeClr val="tx1">
                              <a:lumMod val="65000"/>
                              <a:lumOff val="35000"/>
                            </a:schemeClr>
                          </a:solidFill>
                          <a:effectLst/>
                          <a:latin typeface="맑은 고딕"/>
                        </a:rPr>
                        <a:t>給与</a:t>
                      </a:r>
                      <a:r>
                        <a:rPr lang="ko-KR" altLang="en-US" sz="1400" b="1" i="0" u="none" strike="noStrike" dirty="0" smtClean="0">
                          <a:solidFill>
                            <a:schemeClr val="tx1">
                              <a:lumMod val="65000"/>
                              <a:lumOff val="35000"/>
                            </a:schemeClr>
                          </a:solidFill>
                          <a:effectLst/>
                          <a:latin typeface="맑은 고딕"/>
                        </a:rPr>
                        <a:t> </a:t>
                      </a:r>
                      <a:r>
                        <a:rPr lang="en-US" altLang="ko-KR" sz="1400" b="1" i="0" u="none" strike="noStrike" dirty="0">
                          <a:solidFill>
                            <a:schemeClr val="tx1">
                              <a:lumMod val="65000"/>
                              <a:lumOff val="35000"/>
                            </a:schemeClr>
                          </a:solidFill>
                          <a:effectLst/>
                          <a:latin typeface="맑은 고딕"/>
                        </a:rPr>
                        <a:t>&amp; </a:t>
                      </a:r>
                      <a:r>
                        <a:rPr lang="ja-JP" altLang="en-US" sz="1400" b="1" i="0" u="none" strike="noStrike" dirty="0" smtClean="0">
                          <a:solidFill>
                            <a:schemeClr val="tx1">
                              <a:lumMod val="65000"/>
                              <a:lumOff val="35000"/>
                            </a:schemeClr>
                          </a:solidFill>
                          <a:effectLst/>
                          <a:latin typeface="맑은 고딕"/>
                        </a:rPr>
                        <a:t>勤怠</a:t>
                      </a:r>
                      <a:endParaRPr lang="ko-KR" altLang="en-US" sz="1400" b="1" i="0" u="none" strike="noStrike" dirty="0">
                        <a:solidFill>
                          <a:schemeClr val="tx1">
                            <a:lumMod val="65000"/>
                            <a:lumOff val="35000"/>
                          </a:schemeClr>
                        </a:solidFill>
                        <a:effectLst/>
                        <a:latin typeface="맑은 고딕"/>
                      </a:endParaRPr>
                    </a:p>
                  </a:txBody>
                  <a:tcPr marL="8513" marR="8513" marT="8091" marB="0" anchor="ctr">
                    <a:lnL>
                      <a:noFill/>
                    </a:lnL>
                    <a:lnR>
                      <a:noFill/>
                    </a:lnR>
                    <a:lnT w="19050" cap="flat" cmpd="sng" algn="ctr">
                      <a:solidFill>
                        <a:srgbClr val="808080"/>
                      </a:solidFill>
                      <a:prstDash val="solid"/>
                      <a:round/>
                      <a:headEnd type="none" w="med" len="med"/>
                      <a:tailEnd type="none" w="med" len="med"/>
                    </a:lnT>
                    <a:lnB>
                      <a:noFill/>
                    </a:lnB>
                  </a:tcPr>
                </a:tc>
                <a:tc>
                  <a:txBody>
                    <a:bodyPr/>
                    <a:lstStyle/>
                    <a:p>
                      <a:pPr algn="ctr" fontAlgn="ctr"/>
                      <a:endParaRPr lang="ko-KR" altLang="en-US" sz="14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ctr" fontAlgn="ctr"/>
                      <a:r>
                        <a:rPr lang="ja-JP" altLang="en-US" sz="1400" b="1" i="0" u="none" strike="noStrike" dirty="0" smtClean="0">
                          <a:solidFill>
                            <a:schemeClr val="tx1">
                              <a:lumMod val="65000"/>
                              <a:lumOff val="35000"/>
                            </a:schemeClr>
                          </a:solidFill>
                          <a:effectLst/>
                          <a:latin typeface="맑은 고딕"/>
                        </a:rPr>
                        <a:t>有料追加サービス</a:t>
                      </a:r>
                      <a:endParaRPr lang="en-US" altLang="ko-KR" sz="1400" b="1" i="0" u="none" strike="noStrike" dirty="0">
                        <a:solidFill>
                          <a:schemeClr val="tx1">
                            <a:lumMod val="65000"/>
                            <a:lumOff val="35000"/>
                          </a:schemeClr>
                        </a:solidFill>
                        <a:effectLst/>
                        <a:latin typeface="맑은 고딕"/>
                      </a:endParaRPr>
                    </a:p>
                  </a:txBody>
                  <a:tcPr marL="8513" marR="8513" marT="8091" marB="0" anchor="ctr">
                    <a:lnL>
                      <a:noFill/>
                    </a:lnL>
                    <a:lnR>
                      <a:noFill/>
                    </a:lnR>
                    <a:lnT w="1905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10000"/>
                  </a:ext>
                </a:extLst>
              </a:tr>
              <a:tr h="163635">
                <a:tc>
                  <a:txBody>
                    <a:bodyPr/>
                    <a:lstStyle/>
                    <a:p>
                      <a:pPr algn="l" fontAlgn="ct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extLst>
                  <a:ext uri="{0D108BD9-81ED-4DB2-BD59-A6C34878D82A}">
                    <a16:rowId xmlns:a16="http://schemas.microsoft.com/office/drawing/2014/main" val="10001"/>
                  </a:ext>
                </a:extLst>
              </a:tr>
              <a:tr h="306148">
                <a:tc>
                  <a:txBody>
                    <a:bodyPr/>
                    <a:lstStyle/>
                    <a:p>
                      <a:pPr algn="ctr" fontAlgn="ctr"/>
                      <a:r>
                        <a:rPr lang="ja-JP" altLang="en-US" sz="1100" b="1" i="0" u="none" strike="noStrike" dirty="0" smtClean="0">
                          <a:solidFill>
                            <a:schemeClr val="bg1"/>
                          </a:solidFill>
                          <a:effectLst>
                            <a:outerShdw blurRad="38100" dist="38100" dir="2700000" algn="tl">
                              <a:srgbClr val="000000">
                                <a:alpha val="43137"/>
                              </a:srgbClr>
                            </a:outerShdw>
                          </a:effectLst>
                          <a:latin typeface="맑은 고딕"/>
                        </a:rPr>
                        <a:t>経営者報告書</a:t>
                      </a:r>
                      <a:endParaRPr lang="ko-KR" altLang="en-US" sz="1100" b="1" i="0" u="none" strike="noStrike" dirty="0">
                        <a:solidFill>
                          <a:schemeClr val="bg1"/>
                        </a:solidFill>
                        <a:effectLst>
                          <a:outerShdw blurRad="38100" dist="38100" dir="2700000" algn="tl">
                            <a:srgbClr val="000000">
                              <a:alpha val="43137"/>
                            </a:srgbClr>
                          </a:outerShdw>
                        </a:effectLst>
                        <a:latin typeface="맑은 고딕"/>
                      </a:endParaRPr>
                    </a:p>
                  </a:txBody>
                  <a:tcPr marL="8513" marR="8513" marT="8091" marB="0" anchor="ctr">
                    <a:lnL>
                      <a:noFill/>
                    </a:lnL>
                    <a:lnR>
                      <a:noFill/>
                    </a:lnR>
                    <a:lnT>
                      <a:noFill/>
                    </a:lnT>
                    <a:lnB>
                      <a:noFill/>
                    </a:lnB>
                    <a:solidFill>
                      <a:schemeClr val="accent5"/>
                    </a:solidFill>
                  </a:tcPr>
                </a:tc>
                <a:tc>
                  <a:txBody>
                    <a:bodyPr/>
                    <a:lstStyle/>
                    <a:p>
                      <a:pPr algn="ctr" fontAlgn="ctr"/>
                      <a:endParaRPr lang="ko-KR" altLang="en-US" sz="11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ctr" fontAlgn="ctr"/>
                      <a:r>
                        <a:rPr lang="ja-JP" altLang="en-US" sz="1100" b="1" i="0" u="none" strike="noStrike" dirty="0" smtClean="0">
                          <a:solidFill>
                            <a:schemeClr val="bg1"/>
                          </a:solidFill>
                          <a:effectLst>
                            <a:outerShdw blurRad="38100" dist="38100" dir="2700000" algn="tl">
                              <a:srgbClr val="000000">
                                <a:alpha val="43137"/>
                              </a:srgbClr>
                            </a:outerShdw>
                          </a:effectLst>
                          <a:latin typeface="맑은 고딕"/>
                        </a:rPr>
                        <a:t>簡単な入力方法</a:t>
                      </a:r>
                      <a:endParaRPr lang="ko-KR" altLang="en-US" sz="1100" b="1" i="0" u="none" strike="noStrike" dirty="0">
                        <a:solidFill>
                          <a:schemeClr val="bg1"/>
                        </a:solidFill>
                        <a:effectLst>
                          <a:outerShdw blurRad="38100" dist="38100" dir="2700000" algn="tl">
                            <a:srgbClr val="000000">
                              <a:alpha val="43137"/>
                            </a:srgbClr>
                          </a:outerShdw>
                        </a:effectLst>
                        <a:latin typeface="맑은 고딕"/>
                      </a:endParaRPr>
                    </a:p>
                  </a:txBody>
                  <a:tcPr marL="8513" marR="8513" marT="8091" marB="0" anchor="ctr">
                    <a:lnL>
                      <a:noFill/>
                    </a:lnL>
                    <a:lnR>
                      <a:noFill/>
                    </a:lnR>
                    <a:lnT>
                      <a:noFill/>
                    </a:lnT>
                    <a:lnB>
                      <a:noFill/>
                    </a:lnB>
                    <a:solidFill>
                      <a:schemeClr val="accent5"/>
                    </a:solidFill>
                  </a:tcPr>
                </a:tc>
                <a:tc>
                  <a:txBody>
                    <a:bodyPr/>
                    <a:lstStyle/>
                    <a:p>
                      <a:pPr algn="ctr" fontAlgn="ctr"/>
                      <a:endParaRPr lang="ko-KR" altLang="en-US" sz="11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ctr" fontAlgn="ctr"/>
                      <a:r>
                        <a:rPr lang="ja-JP" altLang="en-US" sz="1100" b="1" i="0" u="none" strike="noStrike" dirty="0" smtClean="0">
                          <a:solidFill>
                            <a:schemeClr val="bg1"/>
                          </a:solidFill>
                          <a:effectLst>
                            <a:outerShdw blurRad="38100" dist="38100" dir="2700000" algn="tl">
                              <a:srgbClr val="000000">
                                <a:alpha val="43137"/>
                              </a:srgbClr>
                            </a:outerShdw>
                          </a:effectLst>
                          <a:latin typeface="맑은 고딕"/>
                        </a:rPr>
                        <a:t>給与管理</a:t>
                      </a:r>
                      <a:endParaRPr lang="ko-KR" altLang="en-US" sz="1100" b="1" i="0" u="none" strike="noStrike" dirty="0">
                        <a:solidFill>
                          <a:schemeClr val="bg1"/>
                        </a:solidFill>
                        <a:effectLst>
                          <a:outerShdw blurRad="38100" dist="38100" dir="2700000" algn="tl">
                            <a:srgbClr val="000000">
                              <a:alpha val="43137"/>
                            </a:srgbClr>
                          </a:outerShdw>
                        </a:effectLst>
                        <a:latin typeface="맑은 고딕"/>
                      </a:endParaRPr>
                    </a:p>
                  </a:txBody>
                  <a:tcPr marL="8513" marR="8513" marT="8091" marB="0" anchor="ctr">
                    <a:lnL>
                      <a:noFill/>
                    </a:lnL>
                    <a:lnR>
                      <a:noFill/>
                    </a:lnR>
                    <a:lnT>
                      <a:noFill/>
                    </a:lnT>
                    <a:lnB>
                      <a:noFill/>
                    </a:lnB>
                    <a:solidFill>
                      <a:srgbClr val="9BBB59"/>
                    </a:solidFill>
                  </a:tcPr>
                </a:tc>
                <a:tc>
                  <a:txBody>
                    <a:bodyPr/>
                    <a:lstStyle/>
                    <a:p>
                      <a:pPr algn="ctr" fontAlgn="ctr"/>
                      <a:endParaRPr lang="ko-KR" altLang="en-US" sz="1100" b="1" i="0" u="none" strike="noStrike">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ctr" fontAlgn="ctr"/>
                      <a:r>
                        <a:rPr lang="ja-JP" altLang="en-US" sz="1100" b="1" i="0" u="none" strike="noStrike" dirty="0" smtClean="0">
                          <a:solidFill>
                            <a:schemeClr val="bg1"/>
                          </a:solidFill>
                          <a:effectLst>
                            <a:outerShdw blurRad="38100" dist="38100" dir="2700000" algn="tl">
                              <a:srgbClr val="000000">
                                <a:alpha val="43137"/>
                              </a:srgbClr>
                            </a:outerShdw>
                          </a:effectLst>
                          <a:latin typeface="맑은 고딕"/>
                        </a:rPr>
                        <a:t>グループウェア</a:t>
                      </a:r>
                      <a:endParaRPr lang="ko-KR" altLang="en-US" sz="1100" b="1" i="0" u="none" strike="noStrike" dirty="0">
                        <a:solidFill>
                          <a:schemeClr val="bg1"/>
                        </a:solidFill>
                        <a:effectLst>
                          <a:outerShdw blurRad="38100" dist="38100" dir="2700000" algn="tl">
                            <a:srgbClr val="000000">
                              <a:alpha val="43137"/>
                            </a:srgbClr>
                          </a:outerShdw>
                        </a:effectLst>
                        <a:latin typeface="맑은 고딕"/>
                      </a:endParaRPr>
                    </a:p>
                  </a:txBody>
                  <a:tcPr marL="8513" marR="8513" marT="8091" marB="0" anchor="ctr">
                    <a:lnL>
                      <a:noFill/>
                    </a:lnL>
                    <a:lnR>
                      <a:noFill/>
                    </a:lnR>
                    <a:lnT>
                      <a:noFill/>
                    </a:lnT>
                    <a:lnB>
                      <a:noFill/>
                    </a:lnB>
                    <a:solidFill>
                      <a:srgbClr val="8064A2"/>
                    </a:solidFill>
                  </a:tcPr>
                </a:tc>
                <a:extLst>
                  <a:ext uri="{0D108BD9-81ED-4DB2-BD59-A6C34878D82A}">
                    <a16:rowId xmlns:a16="http://schemas.microsoft.com/office/drawing/2014/main" val="10002"/>
                  </a:ext>
                </a:extLst>
              </a:tr>
              <a:tr h="306148">
                <a:tc>
                  <a:txBody>
                    <a:bodyPr/>
                    <a:lstStyle/>
                    <a:p>
                      <a:pPr algn="l" fontAlgn="ctr"/>
                      <a:r>
                        <a:rPr lang="en-US" altLang="ko-KR" sz="1000" b="1" dirty="0" smtClean="0">
                          <a:solidFill>
                            <a:schemeClr val="accent5"/>
                          </a:solidFill>
                        </a:rPr>
                        <a:t>· </a:t>
                      </a:r>
                      <a:r>
                        <a:rPr lang="ja-JP" altLang="en-US" sz="1000" b="1" i="0" u="none" strike="noStrike" dirty="0" smtClean="0">
                          <a:solidFill>
                            <a:schemeClr val="tx1">
                              <a:lumMod val="65000"/>
                              <a:lumOff val="35000"/>
                            </a:schemeClr>
                          </a:solidFill>
                          <a:effectLst/>
                          <a:latin typeface="맑은 고딕"/>
                        </a:rPr>
                        <a:t>資金</a:t>
                      </a:r>
                      <a:r>
                        <a:rPr lang="en-US" altLang="ko-KR" sz="1000" b="1" i="0" u="none" strike="noStrike" dirty="0" smtClean="0">
                          <a:solidFill>
                            <a:schemeClr val="tx1">
                              <a:lumMod val="65000"/>
                              <a:lumOff val="35000"/>
                            </a:schemeClr>
                          </a:solidFill>
                          <a:effectLst/>
                          <a:latin typeface="맑은 고딕"/>
                        </a:rPr>
                        <a:t>/</a:t>
                      </a:r>
                      <a:r>
                        <a:rPr lang="ja-JP" altLang="en-US" sz="1000" b="1" i="0" u="none" strike="noStrike" dirty="0" smtClean="0">
                          <a:solidFill>
                            <a:schemeClr val="tx1">
                              <a:lumMod val="65000"/>
                              <a:lumOff val="35000"/>
                            </a:schemeClr>
                          </a:solidFill>
                          <a:effectLst/>
                          <a:latin typeface="맑은 고딕"/>
                        </a:rPr>
                        <a:t>損益等の多様な経営データ</a:t>
                      </a: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chemeClr val="accent5"/>
                          </a:solidFill>
                        </a:rPr>
                        <a:t>·</a:t>
                      </a:r>
                      <a:r>
                        <a:rPr lang="ko-KR" altLang="en-US" sz="1000" b="1" i="0" u="none" strike="noStrike" dirty="0" smtClean="0">
                          <a:solidFill>
                            <a:schemeClr val="tx1">
                              <a:lumMod val="65000"/>
                              <a:lumOff val="35000"/>
                            </a:schemeClr>
                          </a:solidFill>
                          <a:effectLst/>
                          <a:latin typeface="맑은 고딕"/>
                        </a:rPr>
                        <a:t> </a:t>
                      </a:r>
                      <a:r>
                        <a:rPr lang="ja-JP" altLang="en-US" sz="1000" b="1" i="0" u="none" strike="noStrike" dirty="0" smtClean="0">
                          <a:solidFill>
                            <a:schemeClr val="tx1">
                              <a:lumMod val="65000"/>
                              <a:lumOff val="35000"/>
                            </a:schemeClr>
                          </a:solidFill>
                          <a:effectLst/>
                          <a:latin typeface="맑은 고딕"/>
                        </a:rPr>
                        <a:t>専門家用の入力</a:t>
                      </a:r>
                      <a:r>
                        <a:rPr lang="ko-KR" altLang="en-US" sz="1000" b="1" i="0" u="none" strike="noStrike" dirty="0" smtClean="0">
                          <a:solidFill>
                            <a:schemeClr val="tx1">
                              <a:lumMod val="65000"/>
                              <a:lumOff val="35000"/>
                            </a:schemeClr>
                          </a:solidFill>
                          <a:effectLst/>
                          <a:latin typeface="맑은 고딕"/>
                        </a:rPr>
                        <a:t> </a:t>
                      </a:r>
                      <a:r>
                        <a:rPr lang="en-US" altLang="ko-KR" sz="1000" b="1" i="0" u="none" strike="noStrike" dirty="0" smtClean="0">
                          <a:solidFill>
                            <a:schemeClr val="tx1">
                              <a:lumMod val="65000"/>
                              <a:lumOff val="35000"/>
                            </a:schemeClr>
                          </a:solidFill>
                          <a:effectLst/>
                          <a:latin typeface="맑은 고딕"/>
                        </a:rPr>
                        <a:t>[</a:t>
                      </a:r>
                      <a:r>
                        <a:rPr lang="ja-JP" altLang="en-US" sz="1000" b="1" i="0" u="none" strike="noStrike" dirty="0" smtClean="0">
                          <a:solidFill>
                            <a:schemeClr val="tx1">
                              <a:lumMod val="65000"/>
                              <a:lumOff val="35000"/>
                            </a:schemeClr>
                          </a:solidFill>
                          <a:effectLst/>
                          <a:latin typeface="맑은 고딕"/>
                        </a:rPr>
                        <a:t>直接仕訳</a:t>
                      </a:r>
                      <a:r>
                        <a:rPr lang="en-US" altLang="ko-KR" sz="1000" b="1" i="0" u="none" strike="noStrike" dirty="0" smtClean="0">
                          <a:solidFill>
                            <a:schemeClr val="tx1">
                              <a:lumMod val="65000"/>
                              <a:lumOff val="35000"/>
                            </a:schemeClr>
                          </a:solidFill>
                          <a:effectLst/>
                          <a:latin typeface="맑은 고딕"/>
                        </a:rPr>
                        <a:t>]</a:t>
                      </a:r>
                      <a:endParaRPr lang="en-US" altLang="ko-KR"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chemeClr val="accent3"/>
                          </a:solidFill>
                        </a:rPr>
                        <a:t>· </a:t>
                      </a:r>
                      <a:r>
                        <a:rPr lang="ja-JP" altLang="en-US" sz="1000" b="1" i="0" u="none" strike="noStrike" dirty="0" smtClean="0">
                          <a:solidFill>
                            <a:schemeClr val="tx1">
                              <a:lumMod val="65000"/>
                              <a:lumOff val="35000"/>
                            </a:schemeClr>
                          </a:solidFill>
                          <a:effectLst/>
                          <a:latin typeface="맑은 고딕"/>
                        </a:rPr>
                        <a:t>給与台帳</a:t>
                      </a:r>
                      <a:r>
                        <a:rPr lang="en-US" altLang="ja-JP" sz="1000" b="1" i="0" u="none" strike="noStrike" dirty="0" smtClean="0">
                          <a:solidFill>
                            <a:schemeClr val="tx1">
                              <a:lumMod val="65000"/>
                              <a:lumOff val="35000"/>
                            </a:schemeClr>
                          </a:solidFill>
                          <a:effectLst/>
                          <a:latin typeface="맑은 고딕"/>
                        </a:rPr>
                        <a:t>/</a:t>
                      </a:r>
                      <a:r>
                        <a:rPr lang="ja-JP" altLang="en-US" sz="1000" b="1" i="0" u="none" strike="noStrike" dirty="0" smtClean="0">
                          <a:solidFill>
                            <a:schemeClr val="tx1">
                              <a:lumMod val="65000"/>
                              <a:lumOff val="35000"/>
                            </a:schemeClr>
                          </a:solidFill>
                          <a:effectLst/>
                          <a:latin typeface="맑은 고딕"/>
                        </a:rPr>
                        <a:t>給与明細書の作成</a:t>
                      </a: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chemeClr val="accent4"/>
                          </a:solidFill>
                        </a:rPr>
                        <a:t>·</a:t>
                      </a:r>
                      <a:r>
                        <a:rPr lang="ko-KR" altLang="en-US" sz="1000" b="1" i="0" u="none" strike="noStrike" dirty="0" smtClean="0">
                          <a:solidFill>
                            <a:schemeClr val="tx1">
                              <a:lumMod val="65000"/>
                              <a:lumOff val="35000"/>
                            </a:schemeClr>
                          </a:solidFill>
                          <a:effectLst/>
                          <a:latin typeface="맑은 고딕"/>
                        </a:rPr>
                        <a:t> </a:t>
                      </a:r>
                      <a:r>
                        <a:rPr lang="ja-JP" altLang="en-US" sz="1000" b="1" i="0" u="none" strike="noStrike" dirty="0" smtClean="0">
                          <a:solidFill>
                            <a:schemeClr val="tx1">
                              <a:lumMod val="65000"/>
                              <a:lumOff val="35000"/>
                            </a:schemeClr>
                          </a:solidFill>
                          <a:effectLst/>
                          <a:latin typeface="맑은 고딕"/>
                        </a:rPr>
                        <a:t>グループウェア</a:t>
                      </a:r>
                      <a:r>
                        <a:rPr lang="en-US" altLang="ja-JP" sz="1000" b="1" i="0" u="none" strike="noStrike" dirty="0" smtClean="0">
                          <a:solidFill>
                            <a:schemeClr val="tx1">
                              <a:lumMod val="65000"/>
                              <a:lumOff val="35000"/>
                            </a:schemeClr>
                          </a:solidFill>
                          <a:effectLst/>
                          <a:latin typeface="맑은 고딕"/>
                        </a:rPr>
                        <a:t>10</a:t>
                      </a:r>
                      <a:r>
                        <a:rPr lang="ja-JP" altLang="en-US" sz="1000" b="1" i="0" u="none" strike="noStrike" dirty="0" smtClean="0">
                          <a:solidFill>
                            <a:schemeClr val="tx1">
                              <a:lumMod val="65000"/>
                              <a:lumOff val="35000"/>
                            </a:schemeClr>
                          </a:solidFill>
                          <a:effectLst/>
                          <a:latin typeface="맑은 고딕"/>
                        </a:rPr>
                        <a:t>名様分は無料で提供</a:t>
                      </a: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extLst>
                  <a:ext uri="{0D108BD9-81ED-4DB2-BD59-A6C34878D82A}">
                    <a16:rowId xmlns:a16="http://schemas.microsoft.com/office/drawing/2014/main" val="10003"/>
                  </a:ext>
                </a:extLst>
              </a:tr>
              <a:tr h="306148">
                <a:tc>
                  <a:txBody>
                    <a:bodyPr/>
                    <a:lstStyle/>
                    <a:p>
                      <a:pPr algn="l" fontAlgn="ctr"/>
                      <a:r>
                        <a:rPr lang="en-US" altLang="ko-KR" sz="1000" b="1" dirty="0" smtClean="0">
                          <a:solidFill>
                            <a:schemeClr val="accent5"/>
                          </a:solidFill>
                        </a:rPr>
                        <a:t>· </a:t>
                      </a:r>
                      <a:r>
                        <a:rPr lang="ja-JP" altLang="en-US" sz="1000" b="1" i="0" u="none" strike="noStrike" dirty="0" smtClean="0">
                          <a:solidFill>
                            <a:schemeClr val="tx1">
                              <a:lumMod val="65000"/>
                              <a:lumOff val="35000"/>
                            </a:schemeClr>
                          </a:solidFill>
                          <a:effectLst/>
                          <a:latin typeface="맑은 고딕"/>
                        </a:rPr>
                        <a:t>外部報告用の財務諸表</a:t>
                      </a: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marL="0" marR="0" indent="0" algn="l" defTabSz="1019190" rtl="0" eaLnBrk="1" fontAlgn="ctr" latinLnBrk="1" hangingPunct="1">
                        <a:lnSpc>
                          <a:spcPct val="100000"/>
                        </a:lnSpc>
                        <a:spcBef>
                          <a:spcPts val="0"/>
                        </a:spcBef>
                        <a:spcAft>
                          <a:spcPts val="0"/>
                        </a:spcAft>
                        <a:buClrTx/>
                        <a:buSzTx/>
                        <a:buFontTx/>
                        <a:buNone/>
                        <a:tabLst/>
                        <a:defRPr/>
                      </a:pPr>
                      <a:r>
                        <a:rPr lang="en-US" altLang="ko-KR" sz="1000" b="1" dirty="0" smtClean="0">
                          <a:solidFill>
                            <a:schemeClr val="accent5"/>
                          </a:solidFill>
                        </a:rPr>
                        <a:t>·</a:t>
                      </a:r>
                      <a:r>
                        <a:rPr lang="ko-KR" altLang="en-US" sz="1000" b="1" i="0" u="none" strike="noStrike" dirty="0" smtClean="0">
                          <a:solidFill>
                            <a:schemeClr val="tx1">
                              <a:lumMod val="65000"/>
                              <a:lumOff val="35000"/>
                            </a:schemeClr>
                          </a:solidFill>
                          <a:effectLst/>
                          <a:latin typeface="맑은 고딕"/>
                        </a:rPr>
                        <a:t> </a:t>
                      </a:r>
                      <a:r>
                        <a:rPr lang="ja-JP" altLang="en-US" sz="1000" b="1" i="0" u="none" strike="noStrike" dirty="0" smtClean="0">
                          <a:solidFill>
                            <a:schemeClr val="tx1">
                              <a:lumMod val="65000"/>
                              <a:lumOff val="35000"/>
                            </a:schemeClr>
                          </a:solidFill>
                          <a:effectLst/>
                          <a:latin typeface="+mn-lt"/>
                        </a:rPr>
                        <a:t>非専門家用の入力</a:t>
                      </a:r>
                      <a:r>
                        <a:rPr lang="ko-KR" altLang="en-US" sz="1000" b="1" i="0" u="none" strike="noStrike" dirty="0" smtClean="0">
                          <a:solidFill>
                            <a:schemeClr val="tx1">
                              <a:lumMod val="65000"/>
                              <a:lumOff val="35000"/>
                            </a:schemeClr>
                          </a:solidFill>
                          <a:effectLst/>
                          <a:latin typeface="+mn-lt"/>
                        </a:rPr>
                        <a:t> </a:t>
                      </a:r>
                      <a:r>
                        <a:rPr lang="en-US" altLang="ko-KR" sz="1000" b="1" i="0" u="none" strike="noStrike" dirty="0" smtClean="0">
                          <a:solidFill>
                            <a:schemeClr val="tx1">
                              <a:lumMod val="65000"/>
                              <a:lumOff val="35000"/>
                            </a:schemeClr>
                          </a:solidFill>
                          <a:effectLst/>
                          <a:latin typeface="+mn-lt"/>
                        </a:rPr>
                        <a:t>[</a:t>
                      </a:r>
                      <a:r>
                        <a:rPr lang="ja-JP" altLang="en-US" sz="1000" b="1" i="0" u="none" strike="noStrike" dirty="0" smtClean="0">
                          <a:solidFill>
                            <a:schemeClr val="tx1">
                              <a:lumMod val="65000"/>
                              <a:lumOff val="35000"/>
                            </a:schemeClr>
                          </a:solidFill>
                          <a:effectLst/>
                          <a:latin typeface="+mn-lt"/>
                        </a:rPr>
                        <a:t>自動仕訳</a:t>
                      </a:r>
                      <a:r>
                        <a:rPr lang="en-US" altLang="ko-KR" sz="1000" b="1" i="0" u="none" strike="noStrike" dirty="0" smtClean="0">
                          <a:solidFill>
                            <a:schemeClr val="tx1">
                              <a:lumMod val="65000"/>
                              <a:lumOff val="35000"/>
                            </a:schemeClr>
                          </a:solidFill>
                          <a:effectLst/>
                          <a:latin typeface="+mn-lt"/>
                        </a:rPr>
                        <a:t>]</a:t>
                      </a: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chemeClr val="accent3"/>
                          </a:solidFill>
                        </a:rPr>
                        <a:t>· </a:t>
                      </a:r>
                      <a:r>
                        <a:rPr lang="ja-JP" altLang="en-US" sz="1000" b="1" i="0" u="none" strike="noStrike" dirty="0" smtClean="0">
                          <a:solidFill>
                            <a:schemeClr val="tx1">
                              <a:lumMod val="65000"/>
                              <a:lumOff val="35000"/>
                            </a:schemeClr>
                          </a:solidFill>
                          <a:effectLst/>
                          <a:latin typeface="맑은 고딕"/>
                        </a:rPr>
                        <a:t>手当</a:t>
                      </a:r>
                      <a:r>
                        <a:rPr lang="en-US" altLang="ja-JP" sz="1000" b="1" i="0" u="none" strike="noStrike" dirty="0" smtClean="0">
                          <a:solidFill>
                            <a:schemeClr val="tx1">
                              <a:lumMod val="65000"/>
                              <a:lumOff val="35000"/>
                            </a:schemeClr>
                          </a:solidFill>
                          <a:effectLst/>
                          <a:latin typeface="맑은 고딕"/>
                        </a:rPr>
                        <a:t>/</a:t>
                      </a:r>
                      <a:r>
                        <a:rPr lang="ja-JP" altLang="en-US" sz="1000" b="1" i="0" u="none" strike="noStrike" dirty="0" smtClean="0">
                          <a:solidFill>
                            <a:schemeClr val="tx1">
                              <a:lumMod val="65000"/>
                              <a:lumOff val="35000"/>
                            </a:schemeClr>
                          </a:solidFill>
                          <a:effectLst/>
                          <a:latin typeface="맑은 고딕"/>
                        </a:rPr>
                        <a:t>控除項目の設定可能</a:t>
                      </a: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chemeClr val="accent4"/>
                          </a:solidFill>
                        </a:rPr>
                        <a:t>·</a:t>
                      </a:r>
                      <a:r>
                        <a:rPr lang="ko-KR" altLang="en-US" sz="1000" b="1" i="0" u="none" strike="noStrike" dirty="0" smtClean="0">
                          <a:solidFill>
                            <a:schemeClr val="tx1">
                              <a:lumMod val="65000"/>
                              <a:lumOff val="35000"/>
                            </a:schemeClr>
                          </a:solidFill>
                          <a:effectLst/>
                          <a:latin typeface="맑은 고딕"/>
                        </a:rPr>
                        <a:t> </a:t>
                      </a:r>
                      <a:r>
                        <a:rPr lang="ja-JP" altLang="en-US" sz="1000" b="1" i="0" u="none" strike="noStrike" dirty="0" smtClean="0">
                          <a:solidFill>
                            <a:schemeClr val="tx1">
                              <a:lumMod val="65000"/>
                              <a:lumOff val="35000"/>
                            </a:schemeClr>
                          </a:solidFill>
                          <a:effectLst/>
                          <a:latin typeface="맑은 고딕"/>
                        </a:rPr>
                        <a:t>電子決裁</a:t>
                      </a:r>
                      <a:r>
                        <a:rPr lang="ko-KR" altLang="en-US" sz="1000" b="1" i="0" u="none" strike="noStrike" dirty="0" smtClean="0">
                          <a:solidFill>
                            <a:schemeClr val="tx1">
                              <a:lumMod val="65000"/>
                              <a:lumOff val="35000"/>
                            </a:schemeClr>
                          </a:solidFill>
                          <a:effectLst/>
                          <a:latin typeface="맑은 고딕"/>
                        </a:rPr>
                        <a:t> </a:t>
                      </a:r>
                      <a:r>
                        <a:rPr lang="en-US" altLang="ko-KR" sz="1000" b="1" i="0" u="none" strike="noStrike" dirty="0">
                          <a:solidFill>
                            <a:schemeClr val="tx1">
                              <a:lumMod val="65000"/>
                              <a:lumOff val="35000"/>
                            </a:schemeClr>
                          </a:solidFill>
                          <a:effectLst/>
                          <a:latin typeface="맑은 고딕"/>
                        </a:rPr>
                        <a:t>: </a:t>
                      </a:r>
                      <a:r>
                        <a:rPr lang="en-US" altLang="ko-KR" sz="1000" b="1" i="0" u="none" strike="noStrike" dirty="0" smtClean="0">
                          <a:solidFill>
                            <a:schemeClr val="tx1">
                              <a:lumMod val="65000"/>
                              <a:lumOff val="35000"/>
                            </a:schemeClr>
                          </a:solidFill>
                          <a:effectLst/>
                          <a:latin typeface="맑은 고딕"/>
                        </a:rPr>
                        <a:t>ERP</a:t>
                      </a:r>
                      <a:r>
                        <a:rPr lang="ja-JP" altLang="en-US" sz="1000" b="1" i="0" u="none" strike="noStrike" dirty="0" smtClean="0">
                          <a:solidFill>
                            <a:schemeClr val="tx1">
                              <a:lumMod val="65000"/>
                              <a:lumOff val="35000"/>
                            </a:schemeClr>
                          </a:solidFill>
                          <a:effectLst/>
                          <a:latin typeface="맑은 고딕"/>
                        </a:rPr>
                        <a:t>との連動</a:t>
                      </a: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extLst>
                  <a:ext uri="{0D108BD9-81ED-4DB2-BD59-A6C34878D82A}">
                    <a16:rowId xmlns:a16="http://schemas.microsoft.com/office/drawing/2014/main" val="10004"/>
                  </a:ext>
                </a:extLst>
              </a:tr>
              <a:tr h="306148">
                <a:tc>
                  <a:txBody>
                    <a:bodyPr/>
                    <a:lstStyle/>
                    <a:p>
                      <a:pPr algn="l" fontAlgn="ctr"/>
                      <a:r>
                        <a:rPr lang="en-US" altLang="ko-KR" sz="1000" b="1" dirty="0" smtClean="0">
                          <a:solidFill>
                            <a:schemeClr val="accent5"/>
                          </a:solidFill>
                        </a:rPr>
                        <a:t>· </a:t>
                      </a:r>
                      <a:r>
                        <a:rPr lang="ja-JP" altLang="en-US" sz="1000" b="1" i="0" u="none" strike="noStrike" dirty="0" smtClean="0">
                          <a:solidFill>
                            <a:schemeClr val="tx1">
                              <a:lumMod val="65000"/>
                              <a:lumOff val="35000"/>
                            </a:schemeClr>
                          </a:solidFill>
                          <a:effectLst/>
                          <a:latin typeface="맑은 고딕"/>
                        </a:rPr>
                        <a:t>担当者用の各種元帳</a:t>
                      </a: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chemeClr val="accent5"/>
                          </a:solidFill>
                        </a:rPr>
                        <a:t>·</a:t>
                      </a:r>
                      <a:r>
                        <a:rPr lang="ko-KR" altLang="en-US" sz="1000" b="1" i="0" u="none" strike="noStrike" dirty="0" smtClean="0">
                          <a:solidFill>
                            <a:schemeClr val="tx1">
                              <a:lumMod val="65000"/>
                              <a:lumOff val="35000"/>
                            </a:schemeClr>
                          </a:solidFill>
                          <a:effectLst/>
                          <a:latin typeface="맑은 고딕"/>
                        </a:rPr>
                        <a:t> </a:t>
                      </a:r>
                      <a:r>
                        <a:rPr lang="ja-JP" altLang="en-US" sz="1000" b="1" i="0" u="none" strike="noStrike" dirty="0" smtClean="0">
                          <a:solidFill>
                            <a:schemeClr val="tx1">
                              <a:lumMod val="65000"/>
                              <a:lumOff val="35000"/>
                            </a:schemeClr>
                          </a:solidFill>
                          <a:effectLst/>
                          <a:latin typeface="맑은 고딕"/>
                        </a:rPr>
                        <a:t>販売</a:t>
                      </a:r>
                      <a:r>
                        <a:rPr lang="en-US" altLang="ko-KR" sz="1000" b="1" i="0" u="none" strike="noStrike" dirty="0" smtClean="0">
                          <a:solidFill>
                            <a:schemeClr val="tx1">
                              <a:lumMod val="65000"/>
                              <a:lumOff val="35000"/>
                            </a:schemeClr>
                          </a:solidFill>
                          <a:effectLst/>
                          <a:latin typeface="맑은 고딕"/>
                        </a:rPr>
                        <a:t>/</a:t>
                      </a:r>
                      <a:r>
                        <a:rPr lang="ja-JP" altLang="en-US" sz="1000" b="1" i="0" u="none" strike="noStrike" dirty="0" smtClean="0">
                          <a:solidFill>
                            <a:schemeClr val="tx1">
                              <a:lumMod val="65000"/>
                              <a:lumOff val="35000"/>
                            </a:schemeClr>
                          </a:solidFill>
                          <a:effectLst/>
                          <a:latin typeface="맑은 고딕"/>
                        </a:rPr>
                        <a:t>購買</a:t>
                      </a:r>
                      <a:r>
                        <a:rPr lang="en-US" altLang="ko-KR" sz="1000" b="1" i="0" u="none" strike="noStrike" dirty="0" smtClean="0">
                          <a:solidFill>
                            <a:schemeClr val="tx1">
                              <a:lumMod val="65000"/>
                              <a:lumOff val="35000"/>
                            </a:schemeClr>
                          </a:solidFill>
                          <a:effectLst/>
                          <a:latin typeface="맑은 고딕"/>
                        </a:rPr>
                        <a:t>/</a:t>
                      </a:r>
                      <a:r>
                        <a:rPr lang="ja-JP" altLang="en-US" sz="1000" b="1" i="0" u="none" strike="noStrike" dirty="0" smtClean="0">
                          <a:solidFill>
                            <a:schemeClr val="tx1">
                              <a:lumMod val="65000"/>
                              <a:lumOff val="35000"/>
                            </a:schemeClr>
                          </a:solidFill>
                          <a:effectLst/>
                          <a:latin typeface="맑은 고딕"/>
                        </a:rPr>
                        <a:t>給与データとの連動</a:t>
                      </a: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chemeClr val="accent3"/>
                          </a:solidFill>
                        </a:rPr>
                        <a:t>· </a:t>
                      </a:r>
                      <a:r>
                        <a:rPr lang="ja-JP" altLang="en-US" sz="1000" b="1" i="0" u="none" strike="noStrike" dirty="0" smtClean="0">
                          <a:solidFill>
                            <a:schemeClr val="tx1">
                              <a:lumMod val="65000"/>
                              <a:lumOff val="35000"/>
                            </a:schemeClr>
                          </a:solidFill>
                          <a:effectLst/>
                          <a:latin typeface="맑은 고딕"/>
                        </a:rPr>
                        <a:t>給与明細書のメール送信</a:t>
                      </a: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chemeClr val="accent4"/>
                          </a:solidFill>
                        </a:rPr>
                        <a:t>·</a:t>
                      </a:r>
                      <a:r>
                        <a:rPr lang="ko-KR" altLang="en-US" sz="1000" b="1" i="0" u="none" strike="noStrike" dirty="0" smtClean="0">
                          <a:solidFill>
                            <a:schemeClr val="tx1">
                              <a:lumMod val="65000"/>
                              <a:lumOff val="35000"/>
                            </a:schemeClr>
                          </a:solidFill>
                          <a:effectLst/>
                          <a:latin typeface="맑은 고딕"/>
                        </a:rPr>
                        <a:t> </a:t>
                      </a:r>
                      <a:r>
                        <a:rPr lang="ja-JP" altLang="en-US" sz="1000" b="1" i="0" u="none" strike="noStrike" dirty="0" smtClean="0">
                          <a:solidFill>
                            <a:schemeClr val="tx1">
                              <a:lumMod val="65000"/>
                              <a:lumOff val="35000"/>
                            </a:schemeClr>
                          </a:solidFill>
                          <a:effectLst/>
                          <a:latin typeface="맑은 고딕"/>
                        </a:rPr>
                        <a:t>各種の掲示板</a:t>
                      </a:r>
                      <a:r>
                        <a:rPr lang="en-US" altLang="ko-KR" sz="1000" b="1" i="0" u="none" strike="noStrike" dirty="0" smtClean="0">
                          <a:solidFill>
                            <a:schemeClr val="tx1">
                              <a:lumMod val="65000"/>
                              <a:lumOff val="35000"/>
                            </a:schemeClr>
                          </a:solidFill>
                          <a:effectLst/>
                          <a:latin typeface="맑은 고딕"/>
                        </a:rPr>
                        <a:t>/</a:t>
                      </a:r>
                      <a:r>
                        <a:rPr lang="ja-JP" altLang="en-US" sz="1000" b="1" i="0" u="none" strike="noStrike" dirty="0" smtClean="0">
                          <a:solidFill>
                            <a:schemeClr val="tx1">
                              <a:lumMod val="65000"/>
                              <a:lumOff val="35000"/>
                            </a:schemeClr>
                          </a:solidFill>
                          <a:effectLst/>
                          <a:latin typeface="맑은 고딕"/>
                        </a:rPr>
                        <a:t>業務指示並びに伝達</a:t>
                      </a: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extLst>
                  <a:ext uri="{0D108BD9-81ED-4DB2-BD59-A6C34878D82A}">
                    <a16:rowId xmlns:a16="http://schemas.microsoft.com/office/drawing/2014/main" val="10005"/>
                  </a:ext>
                </a:extLst>
              </a:tr>
              <a:tr h="306148">
                <a:tc>
                  <a:txBody>
                    <a:bodyPr/>
                    <a:lstStyle/>
                    <a:p>
                      <a:pPr algn="l" fontAlgn="ctr"/>
                      <a:r>
                        <a:rPr lang="en-US" altLang="ko-KR" sz="1000" b="1" dirty="0" smtClean="0">
                          <a:solidFill>
                            <a:schemeClr val="accent5"/>
                          </a:solidFill>
                        </a:rPr>
                        <a:t>· </a:t>
                      </a:r>
                      <a:r>
                        <a:rPr lang="ja-JP" altLang="en-US" sz="1000" b="1" i="0" u="none" strike="noStrike" dirty="0" smtClean="0">
                          <a:solidFill>
                            <a:schemeClr val="tx1">
                              <a:lumMod val="65000"/>
                              <a:lumOff val="35000"/>
                            </a:schemeClr>
                          </a:solidFill>
                          <a:effectLst/>
                          <a:latin typeface="맑은 고딕"/>
                        </a:rPr>
                        <a:t>リアルタイム資金現況の確認</a:t>
                      </a: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chemeClr val="accent5"/>
                          </a:solidFill>
                        </a:rPr>
                        <a:t>·</a:t>
                      </a:r>
                      <a:r>
                        <a:rPr lang="ko-KR" altLang="en-US" sz="1000" b="1" i="0" u="none" strike="noStrike" dirty="0" smtClean="0">
                          <a:solidFill>
                            <a:schemeClr val="tx1">
                              <a:lumMod val="65000"/>
                              <a:lumOff val="35000"/>
                            </a:schemeClr>
                          </a:solidFill>
                          <a:effectLst/>
                          <a:latin typeface="맑은 고딕"/>
                        </a:rPr>
                        <a:t> </a:t>
                      </a:r>
                      <a:r>
                        <a:rPr lang="ja-JP" altLang="en-US" sz="1000" b="1" i="0" u="none" strike="noStrike" dirty="0" smtClean="0">
                          <a:solidFill>
                            <a:schemeClr val="tx1">
                              <a:lumMod val="65000"/>
                              <a:lumOff val="35000"/>
                            </a:schemeClr>
                          </a:solidFill>
                          <a:effectLst/>
                          <a:latin typeface="맑은 고딕"/>
                        </a:rPr>
                        <a:t>各種の伝票エクセルアップロード</a:t>
                      </a: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chemeClr val="accent3"/>
                          </a:solidFill>
                        </a:rPr>
                        <a:t>· </a:t>
                      </a:r>
                      <a:r>
                        <a:rPr lang="ja-JP" altLang="en-US" sz="1000" b="1" i="0" u="none" strike="noStrike" dirty="0" smtClean="0">
                          <a:solidFill>
                            <a:schemeClr val="tx1">
                              <a:lumMod val="65000"/>
                              <a:lumOff val="35000"/>
                            </a:schemeClr>
                          </a:solidFill>
                          <a:effectLst/>
                          <a:latin typeface="맑은 고딕"/>
                        </a:rPr>
                        <a:t>オンライン給与照会システム</a:t>
                      </a: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chemeClr val="accent4"/>
                          </a:solidFill>
                        </a:rPr>
                        <a:t>·</a:t>
                      </a:r>
                      <a:r>
                        <a:rPr lang="ko-KR" altLang="en-US" sz="1000" b="1" i="0" u="none" strike="noStrike" dirty="0" smtClean="0">
                          <a:solidFill>
                            <a:schemeClr val="tx1">
                              <a:lumMod val="65000"/>
                              <a:lumOff val="35000"/>
                            </a:schemeClr>
                          </a:solidFill>
                          <a:effectLst/>
                          <a:latin typeface="맑은 고딕"/>
                        </a:rPr>
                        <a:t> </a:t>
                      </a:r>
                      <a:r>
                        <a:rPr lang="ja-JP" altLang="en-US" sz="1000" b="1" i="0" u="none" strike="noStrike" dirty="0" smtClean="0">
                          <a:solidFill>
                            <a:schemeClr val="tx1">
                              <a:lumMod val="65000"/>
                              <a:lumOff val="35000"/>
                            </a:schemeClr>
                          </a:solidFill>
                          <a:effectLst/>
                          <a:latin typeface="맑은 고딕"/>
                        </a:rPr>
                        <a:t>日程管理</a:t>
                      </a:r>
                      <a:r>
                        <a:rPr lang="en-US" altLang="ko-KR" sz="1000" b="1" i="0" u="none" strike="noStrike" dirty="0" smtClean="0">
                          <a:solidFill>
                            <a:schemeClr val="tx1">
                              <a:lumMod val="65000"/>
                              <a:lumOff val="35000"/>
                            </a:schemeClr>
                          </a:solidFill>
                          <a:effectLst/>
                          <a:latin typeface="맑은 고딕"/>
                        </a:rPr>
                        <a:t>/</a:t>
                      </a:r>
                      <a:r>
                        <a:rPr lang="ja-JP" altLang="en-US" sz="1000" b="1" i="0" u="none" strike="noStrike" dirty="0" smtClean="0">
                          <a:solidFill>
                            <a:schemeClr val="tx1">
                              <a:lumMod val="65000"/>
                              <a:lumOff val="35000"/>
                            </a:schemeClr>
                          </a:solidFill>
                          <a:effectLst/>
                          <a:latin typeface="맑은 고딕"/>
                        </a:rPr>
                        <a:t>出退勤簿</a:t>
                      </a: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noFill/>
                  </a:tcPr>
                </a:tc>
                <a:extLst>
                  <a:ext uri="{0D108BD9-81ED-4DB2-BD59-A6C34878D82A}">
                    <a16:rowId xmlns:a16="http://schemas.microsoft.com/office/drawing/2014/main" val="10006"/>
                  </a:ext>
                </a:extLst>
              </a:tr>
              <a:tr h="306148">
                <a:tc>
                  <a:txBody>
                    <a:bodyPr/>
                    <a:lstStyle/>
                    <a:p>
                      <a:pPr algn="ctr" fontAlgn="ctr"/>
                      <a:r>
                        <a:rPr lang="ja-JP" altLang="en-US" sz="1100" b="1" i="0" u="none" strike="noStrike" dirty="0" smtClean="0">
                          <a:solidFill>
                            <a:schemeClr val="bg1"/>
                          </a:solidFill>
                          <a:effectLst>
                            <a:outerShdw blurRad="38100" dist="38100" dir="2700000" algn="tl">
                              <a:srgbClr val="000000">
                                <a:alpha val="43137"/>
                              </a:srgbClr>
                            </a:outerShdw>
                          </a:effectLst>
                          <a:latin typeface="맑은 고딕"/>
                        </a:rPr>
                        <a:t>取引先別債権</a:t>
                      </a:r>
                      <a:r>
                        <a:rPr lang="ko-KR" altLang="en-US" sz="1100" b="1" i="0" u="none" strike="noStrike" dirty="0" smtClean="0">
                          <a:solidFill>
                            <a:schemeClr val="bg1"/>
                          </a:solidFill>
                          <a:effectLst>
                            <a:outerShdw blurRad="38100" dist="38100" dir="2700000" algn="tl">
                              <a:srgbClr val="000000">
                                <a:alpha val="43137"/>
                              </a:srgbClr>
                            </a:outerShdw>
                          </a:effectLst>
                          <a:latin typeface="맑은 고딕"/>
                        </a:rPr>
                        <a:t> </a:t>
                      </a:r>
                      <a:r>
                        <a:rPr lang="en-US" altLang="ko-KR" sz="1100" b="1" i="0" u="none" strike="noStrike" dirty="0">
                          <a:solidFill>
                            <a:schemeClr val="bg1"/>
                          </a:solidFill>
                          <a:effectLst>
                            <a:outerShdw blurRad="38100" dist="38100" dir="2700000" algn="tl">
                              <a:srgbClr val="000000">
                                <a:alpha val="43137"/>
                              </a:srgbClr>
                            </a:outerShdw>
                          </a:effectLst>
                          <a:latin typeface="맑은 고딕"/>
                        </a:rPr>
                        <a:t>/ </a:t>
                      </a:r>
                      <a:r>
                        <a:rPr lang="ja-JP" altLang="en-US" sz="1100" b="1" i="0" u="none" strike="noStrike" dirty="0" smtClean="0">
                          <a:solidFill>
                            <a:schemeClr val="bg1"/>
                          </a:solidFill>
                          <a:effectLst>
                            <a:outerShdw blurRad="38100" dist="38100" dir="2700000" algn="tl">
                              <a:srgbClr val="000000">
                                <a:alpha val="43137"/>
                              </a:srgbClr>
                            </a:outerShdw>
                          </a:effectLst>
                          <a:latin typeface="맑은 고딕"/>
                        </a:rPr>
                        <a:t>債務管理</a:t>
                      </a:r>
                      <a:endParaRPr lang="ko-KR" altLang="en-US" sz="1100" b="1" i="0" u="none" strike="noStrike" dirty="0">
                        <a:solidFill>
                          <a:schemeClr val="bg1"/>
                        </a:solidFill>
                        <a:effectLst>
                          <a:outerShdw blurRad="38100" dist="38100" dir="2700000" algn="tl">
                            <a:srgbClr val="000000">
                              <a:alpha val="43137"/>
                            </a:srgbClr>
                          </a:outerShdw>
                        </a:effectLst>
                        <a:latin typeface="맑은 고딕"/>
                      </a:endParaRPr>
                    </a:p>
                  </a:txBody>
                  <a:tcPr marL="8513" marR="8513" marT="8091" marB="0" anchor="ctr">
                    <a:lnL>
                      <a:noFill/>
                    </a:lnL>
                    <a:lnR>
                      <a:noFill/>
                    </a:lnR>
                    <a:lnT>
                      <a:noFill/>
                    </a:lnT>
                    <a:lnB>
                      <a:noFill/>
                    </a:lnB>
                    <a:solidFill>
                      <a:schemeClr val="accent5"/>
                    </a:solidFill>
                  </a:tcPr>
                </a:tc>
                <a:tc>
                  <a:txBody>
                    <a:bodyPr/>
                    <a:lstStyle/>
                    <a:p>
                      <a:pPr algn="l" fontAlgn="ctr"/>
                      <a:endParaRPr lang="ko-KR" altLang="en-US" sz="1100" b="1" i="0" u="none" strike="noStrike">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ctr" fontAlgn="ctr"/>
                      <a:r>
                        <a:rPr lang="ja-JP" altLang="en-US" sz="1100" b="1" i="0" u="none" strike="noStrike" dirty="0" smtClean="0">
                          <a:solidFill>
                            <a:schemeClr val="bg1"/>
                          </a:solidFill>
                          <a:effectLst>
                            <a:outerShdw blurRad="38100" dist="38100" dir="2700000" algn="tl">
                              <a:srgbClr val="000000">
                                <a:alpha val="43137"/>
                              </a:srgbClr>
                            </a:outerShdw>
                          </a:effectLst>
                          <a:latin typeface="맑은 고딕"/>
                        </a:rPr>
                        <a:t>伝票管理</a:t>
                      </a:r>
                      <a:endParaRPr lang="ko-KR" altLang="en-US" sz="1100" b="1" i="0" u="none" strike="noStrike" dirty="0">
                        <a:solidFill>
                          <a:schemeClr val="bg1"/>
                        </a:solidFill>
                        <a:effectLst>
                          <a:outerShdw blurRad="38100" dist="38100" dir="2700000" algn="tl">
                            <a:srgbClr val="000000">
                              <a:alpha val="43137"/>
                            </a:srgbClr>
                          </a:outerShdw>
                        </a:effectLst>
                        <a:latin typeface="맑은 고딕"/>
                      </a:endParaRPr>
                    </a:p>
                  </a:txBody>
                  <a:tcPr marL="8513" marR="8513" marT="8091" marB="0" anchor="ctr">
                    <a:lnL>
                      <a:noFill/>
                    </a:lnL>
                    <a:lnR>
                      <a:noFill/>
                    </a:lnR>
                    <a:lnT>
                      <a:noFill/>
                    </a:lnT>
                    <a:lnB>
                      <a:noFill/>
                    </a:lnB>
                    <a:solidFill>
                      <a:schemeClr val="accent5"/>
                    </a:solidFill>
                  </a:tcPr>
                </a:tc>
                <a:tc>
                  <a:txBody>
                    <a:bodyPr/>
                    <a:lstStyle/>
                    <a:p>
                      <a:pPr algn="l" fontAlgn="ctr"/>
                      <a:endParaRPr lang="ko-KR" altLang="en-US" sz="1000" b="1" i="0" u="none" strike="noStrike">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ctr" fontAlgn="ctr"/>
                      <a:r>
                        <a:rPr lang="ja-JP" altLang="en-US" sz="1100" b="1" i="0" u="none" strike="noStrike" kern="1200" dirty="0" smtClean="0">
                          <a:solidFill>
                            <a:schemeClr val="bg1"/>
                          </a:solidFill>
                          <a:effectLst>
                            <a:outerShdw blurRad="38100" dist="38100" dir="2700000" algn="tl">
                              <a:srgbClr val="000000">
                                <a:alpha val="43137"/>
                              </a:srgbClr>
                            </a:outerShdw>
                          </a:effectLst>
                          <a:latin typeface="맑은 고딕"/>
                          <a:ea typeface="+mn-ea"/>
                          <a:cs typeface="+mn-cs"/>
                        </a:rPr>
                        <a:t>勤怠管理</a:t>
                      </a:r>
                      <a:endParaRPr lang="ko-KR" altLang="en-US" sz="1100" b="1" i="0" u="none" strike="noStrike" kern="1200" dirty="0">
                        <a:solidFill>
                          <a:schemeClr val="bg1"/>
                        </a:solidFill>
                        <a:effectLst>
                          <a:outerShdw blurRad="38100" dist="38100" dir="2700000" algn="tl">
                            <a:srgbClr val="000000">
                              <a:alpha val="43137"/>
                            </a:srgbClr>
                          </a:outerShdw>
                        </a:effectLst>
                        <a:latin typeface="맑은 고딕"/>
                        <a:ea typeface="+mn-ea"/>
                        <a:cs typeface="+mn-cs"/>
                      </a:endParaRPr>
                    </a:p>
                  </a:txBody>
                  <a:tcPr marL="8513" marR="8513" marT="8091" marB="0" anchor="ctr">
                    <a:lnL>
                      <a:noFill/>
                    </a:lnL>
                    <a:lnR>
                      <a:noFill/>
                    </a:lnR>
                    <a:lnT>
                      <a:noFill/>
                    </a:lnT>
                    <a:lnB>
                      <a:noFill/>
                    </a:lnB>
                    <a:solidFill>
                      <a:srgbClr val="9BBB59"/>
                    </a:solidFill>
                  </a:tcPr>
                </a:tc>
                <a:tc>
                  <a:txBody>
                    <a:bodyPr/>
                    <a:lstStyle/>
                    <a:p>
                      <a:pPr algn="l" fontAlgn="ctr"/>
                      <a:endParaRPr lang="ko-KR" altLang="en-US" sz="1000" b="1" i="0" u="none" strike="noStrike">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chemeClr val="accent4"/>
                          </a:solidFill>
                        </a:rPr>
                        <a:t>·</a:t>
                      </a:r>
                      <a:r>
                        <a:rPr lang="ko-KR" altLang="en-US" sz="1000" b="1" i="0" u="none" strike="noStrike" dirty="0" smtClean="0">
                          <a:solidFill>
                            <a:schemeClr val="tx1">
                              <a:lumMod val="65000"/>
                              <a:lumOff val="35000"/>
                            </a:schemeClr>
                          </a:solidFill>
                          <a:effectLst/>
                          <a:latin typeface="맑은 고딕"/>
                        </a:rPr>
                        <a:t> </a:t>
                      </a:r>
                      <a:r>
                        <a:rPr lang="ja-JP" altLang="en-US" sz="1000" b="1" i="0" u="none" strike="noStrike" dirty="0" smtClean="0">
                          <a:solidFill>
                            <a:schemeClr val="tx1">
                              <a:lumMod val="65000"/>
                              <a:lumOff val="35000"/>
                            </a:schemeClr>
                          </a:solidFill>
                          <a:effectLst/>
                          <a:latin typeface="맑은 고딕"/>
                        </a:rPr>
                        <a:t>顧客管理</a:t>
                      </a:r>
                      <a:r>
                        <a:rPr lang="en-US" altLang="ko-KR" sz="1000" b="1" i="0" u="none" strike="noStrike" dirty="0" smtClean="0">
                          <a:solidFill>
                            <a:schemeClr val="tx1">
                              <a:lumMod val="65000"/>
                              <a:lumOff val="35000"/>
                            </a:schemeClr>
                          </a:solidFill>
                          <a:effectLst/>
                          <a:latin typeface="맑은 고딕"/>
                        </a:rPr>
                        <a:t>(</a:t>
                      </a:r>
                      <a:r>
                        <a:rPr lang="en-US" altLang="ko-KR" sz="1000" b="1" i="0" u="none" strike="noStrike" dirty="0">
                          <a:solidFill>
                            <a:schemeClr val="tx1">
                              <a:lumMod val="65000"/>
                              <a:lumOff val="35000"/>
                            </a:schemeClr>
                          </a:solidFill>
                          <a:effectLst/>
                          <a:latin typeface="맑은 고딕"/>
                        </a:rPr>
                        <a:t>CRM</a:t>
                      </a:r>
                      <a:r>
                        <a:rPr lang="en-US" altLang="ko-KR" sz="1000" b="1" i="0" u="none" strike="noStrike" dirty="0" smtClean="0">
                          <a:solidFill>
                            <a:schemeClr val="tx1">
                              <a:lumMod val="65000"/>
                              <a:lumOff val="35000"/>
                            </a:schemeClr>
                          </a:solidFill>
                          <a:effectLst/>
                          <a:latin typeface="맑은 고딕"/>
                        </a:rPr>
                        <a:t>)/</a:t>
                      </a:r>
                      <a:r>
                        <a:rPr lang="ja-JP" altLang="en-US" sz="1000" b="1" i="0" u="none" strike="noStrike" dirty="0" smtClean="0">
                          <a:solidFill>
                            <a:schemeClr val="tx1">
                              <a:lumMod val="65000"/>
                              <a:lumOff val="35000"/>
                            </a:schemeClr>
                          </a:solidFill>
                          <a:effectLst/>
                          <a:latin typeface="맑은 고딕"/>
                        </a:rPr>
                        <a:t>名刺共有</a:t>
                      </a: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extLst>
                  <a:ext uri="{0D108BD9-81ED-4DB2-BD59-A6C34878D82A}">
                    <a16:rowId xmlns:a16="http://schemas.microsoft.com/office/drawing/2014/main" val="10007"/>
                  </a:ext>
                </a:extLst>
              </a:tr>
              <a:tr h="306148">
                <a:tc>
                  <a:txBody>
                    <a:bodyPr/>
                    <a:lstStyle/>
                    <a:p>
                      <a:pPr algn="l" fontAlgn="ctr"/>
                      <a:r>
                        <a:rPr lang="en-US" altLang="ko-KR" sz="1000" b="1" dirty="0" smtClean="0">
                          <a:solidFill>
                            <a:schemeClr val="accent5"/>
                          </a:solidFill>
                        </a:rPr>
                        <a:t>· </a:t>
                      </a:r>
                      <a:r>
                        <a:rPr lang="ja-JP" altLang="en-US" sz="1000" b="1" i="0" u="none" strike="noStrike" dirty="0" smtClean="0">
                          <a:solidFill>
                            <a:schemeClr val="tx1">
                              <a:lumMod val="65000"/>
                              <a:lumOff val="35000"/>
                            </a:schemeClr>
                          </a:solidFill>
                          <a:effectLst/>
                          <a:latin typeface="맑은 고딕"/>
                        </a:rPr>
                        <a:t>取引先別の債権</a:t>
                      </a:r>
                      <a:r>
                        <a:rPr lang="en-US" altLang="ko-KR" sz="1000" b="1" i="0" u="none" strike="noStrike" dirty="0" smtClean="0">
                          <a:solidFill>
                            <a:schemeClr val="tx1">
                              <a:lumMod val="65000"/>
                              <a:lumOff val="35000"/>
                            </a:schemeClr>
                          </a:solidFill>
                          <a:effectLst/>
                          <a:latin typeface="맑은 고딕"/>
                        </a:rPr>
                        <a:t>/</a:t>
                      </a:r>
                      <a:r>
                        <a:rPr lang="ja-JP" altLang="en-US" sz="1000" b="1" i="0" u="none" strike="noStrike" dirty="0" smtClean="0">
                          <a:solidFill>
                            <a:schemeClr val="tx1">
                              <a:lumMod val="65000"/>
                              <a:lumOff val="35000"/>
                            </a:schemeClr>
                          </a:solidFill>
                          <a:effectLst/>
                          <a:latin typeface="맑은 고딕"/>
                        </a:rPr>
                        <a:t>債務台帳</a:t>
                      </a: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chemeClr val="accent5"/>
                          </a:solidFill>
                        </a:rPr>
                        <a:t>·</a:t>
                      </a:r>
                      <a:r>
                        <a:rPr lang="ko-KR" altLang="en-US" sz="1000" b="1" i="0" u="none" strike="noStrike" dirty="0" smtClean="0">
                          <a:solidFill>
                            <a:schemeClr val="tx1">
                              <a:lumMod val="65000"/>
                              <a:lumOff val="35000"/>
                            </a:schemeClr>
                          </a:solidFill>
                          <a:effectLst/>
                          <a:latin typeface="맑은 고딕"/>
                        </a:rPr>
                        <a:t> </a:t>
                      </a:r>
                      <a:r>
                        <a:rPr lang="ja-JP" altLang="en-US" sz="1000" b="1" i="0" u="none" strike="noStrike" dirty="0" smtClean="0">
                          <a:solidFill>
                            <a:schemeClr val="tx1">
                              <a:lumMod val="65000"/>
                              <a:lumOff val="35000"/>
                            </a:schemeClr>
                          </a:solidFill>
                          <a:effectLst/>
                          <a:latin typeface="맑은 고딕"/>
                        </a:rPr>
                        <a:t>伝票検索</a:t>
                      </a:r>
                      <a:r>
                        <a:rPr lang="en-US" altLang="ko-KR" sz="1000" b="1" i="0" u="none" strike="noStrike" dirty="0" smtClean="0">
                          <a:solidFill>
                            <a:schemeClr val="tx1">
                              <a:lumMod val="65000"/>
                              <a:lumOff val="35000"/>
                            </a:schemeClr>
                          </a:solidFill>
                          <a:effectLst/>
                          <a:latin typeface="맑은 고딕"/>
                        </a:rPr>
                        <a:t>/</a:t>
                      </a:r>
                      <a:r>
                        <a:rPr lang="ja-JP" altLang="en-US" sz="1000" b="1" i="0" u="none" strike="noStrike" dirty="0" smtClean="0">
                          <a:solidFill>
                            <a:schemeClr val="tx1">
                              <a:lumMod val="65000"/>
                              <a:lumOff val="35000"/>
                            </a:schemeClr>
                          </a:solidFill>
                          <a:effectLst/>
                          <a:latin typeface="맑은 고딕"/>
                        </a:rPr>
                        <a:t>修正</a:t>
                      </a:r>
                      <a:r>
                        <a:rPr lang="en-US" altLang="ko-KR" sz="1000" b="1" i="0" u="none" strike="noStrike" dirty="0" smtClean="0">
                          <a:solidFill>
                            <a:schemeClr val="tx1">
                              <a:lumMod val="65000"/>
                              <a:lumOff val="35000"/>
                            </a:schemeClr>
                          </a:solidFill>
                          <a:effectLst/>
                          <a:latin typeface="맑은 고딕"/>
                        </a:rPr>
                        <a:t>/</a:t>
                      </a:r>
                      <a:r>
                        <a:rPr lang="ja-JP" altLang="en-US" sz="1000" b="1" i="0" u="none" strike="noStrike" dirty="0" smtClean="0">
                          <a:solidFill>
                            <a:schemeClr val="tx1">
                              <a:lumMod val="65000"/>
                              <a:lumOff val="35000"/>
                            </a:schemeClr>
                          </a:solidFill>
                          <a:effectLst/>
                          <a:latin typeface="맑은 고딕"/>
                        </a:rPr>
                        <a:t>削除</a:t>
                      </a:r>
                      <a:r>
                        <a:rPr lang="en-US" altLang="ko-KR" sz="1000" b="1" i="0" u="none" strike="noStrike" dirty="0" smtClean="0">
                          <a:solidFill>
                            <a:schemeClr val="tx1">
                              <a:lumMod val="65000"/>
                              <a:lumOff val="35000"/>
                            </a:schemeClr>
                          </a:solidFill>
                          <a:effectLst/>
                          <a:latin typeface="맑은 고딕"/>
                        </a:rPr>
                        <a:t>/</a:t>
                      </a:r>
                      <a:r>
                        <a:rPr lang="ja-JP" altLang="en-US" sz="1000" b="1" i="0" u="none" strike="noStrike" dirty="0" smtClean="0">
                          <a:solidFill>
                            <a:schemeClr val="tx1">
                              <a:lumMod val="65000"/>
                              <a:lumOff val="35000"/>
                            </a:schemeClr>
                          </a:solidFill>
                          <a:effectLst/>
                          <a:latin typeface="맑은 고딕"/>
                        </a:rPr>
                        <a:t>履歴管理</a:t>
                      </a: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chemeClr val="accent3"/>
                          </a:solidFill>
                        </a:rPr>
                        <a:t>· </a:t>
                      </a:r>
                      <a:r>
                        <a:rPr lang="ja-JP" altLang="en-US" sz="1000" b="1" i="0" u="none" strike="noStrike" dirty="0" smtClean="0">
                          <a:solidFill>
                            <a:schemeClr val="tx1">
                              <a:lumMod val="65000"/>
                              <a:lumOff val="35000"/>
                            </a:schemeClr>
                          </a:solidFill>
                          <a:effectLst/>
                          <a:latin typeface="맑은 고딕"/>
                        </a:rPr>
                        <a:t>勤怠</a:t>
                      </a:r>
                      <a:r>
                        <a:rPr lang="en-US" altLang="ko-KR" sz="1000" b="1" i="0" u="none" strike="noStrike" dirty="0" smtClean="0">
                          <a:solidFill>
                            <a:schemeClr val="tx1">
                              <a:lumMod val="65000"/>
                              <a:lumOff val="35000"/>
                            </a:schemeClr>
                          </a:solidFill>
                          <a:effectLst/>
                          <a:latin typeface="맑은 고딕"/>
                        </a:rPr>
                        <a:t>[</a:t>
                      </a:r>
                      <a:r>
                        <a:rPr lang="ja-JP" altLang="en-US" sz="1000" b="1" i="0" u="none" strike="noStrike" dirty="0" smtClean="0">
                          <a:solidFill>
                            <a:schemeClr val="tx1">
                              <a:lumMod val="65000"/>
                              <a:lumOff val="35000"/>
                            </a:schemeClr>
                          </a:solidFill>
                          <a:effectLst/>
                          <a:latin typeface="맑은 고딕"/>
                        </a:rPr>
                        <a:t>日勤怠</a:t>
                      </a:r>
                      <a:r>
                        <a:rPr lang="en-US" altLang="ko-KR" sz="1000" b="1" i="0" u="none" strike="noStrike" dirty="0" smtClean="0">
                          <a:solidFill>
                            <a:schemeClr val="tx1">
                              <a:lumMod val="65000"/>
                              <a:lumOff val="35000"/>
                            </a:schemeClr>
                          </a:solidFill>
                          <a:effectLst/>
                          <a:latin typeface="맑은 고딕"/>
                        </a:rPr>
                        <a:t>/</a:t>
                      </a:r>
                      <a:r>
                        <a:rPr lang="ja-JP" altLang="en-US" sz="1000" b="1" i="0" u="none" strike="noStrike" dirty="0" smtClean="0">
                          <a:solidFill>
                            <a:schemeClr val="tx1">
                              <a:lumMod val="65000"/>
                              <a:lumOff val="35000"/>
                            </a:schemeClr>
                          </a:solidFill>
                          <a:effectLst/>
                          <a:latin typeface="맑은 고딕"/>
                        </a:rPr>
                        <a:t>月勤怠</a:t>
                      </a:r>
                      <a:r>
                        <a:rPr lang="en-US" altLang="ko-KR" sz="1000" b="1" i="0" u="none" strike="noStrike" dirty="0" smtClean="0">
                          <a:solidFill>
                            <a:schemeClr val="tx1">
                              <a:lumMod val="65000"/>
                              <a:lumOff val="35000"/>
                            </a:schemeClr>
                          </a:solidFill>
                          <a:effectLst/>
                          <a:latin typeface="맑은 고딕"/>
                        </a:rPr>
                        <a:t>]</a:t>
                      </a:r>
                      <a:r>
                        <a:rPr lang="ja-JP" altLang="en-US" sz="1000" b="1" i="0" u="none" strike="noStrike" dirty="0" smtClean="0">
                          <a:solidFill>
                            <a:schemeClr val="tx1">
                              <a:lumMod val="65000"/>
                              <a:lumOff val="35000"/>
                            </a:schemeClr>
                          </a:solidFill>
                          <a:effectLst/>
                          <a:latin typeface="맑은 고딕"/>
                        </a:rPr>
                        <a:t>の管理</a:t>
                      </a: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chemeClr val="accent4"/>
                          </a:solidFill>
                        </a:rPr>
                        <a:t>·</a:t>
                      </a:r>
                      <a:r>
                        <a:rPr lang="ko-KR" altLang="en-US" sz="1000" b="1" i="0" u="none" strike="noStrike" dirty="0" smtClean="0">
                          <a:solidFill>
                            <a:schemeClr val="tx1">
                              <a:lumMod val="65000"/>
                              <a:lumOff val="35000"/>
                            </a:schemeClr>
                          </a:solidFill>
                          <a:effectLst/>
                          <a:latin typeface="맑은 고딕"/>
                        </a:rPr>
                        <a:t> </a:t>
                      </a:r>
                      <a:r>
                        <a:rPr lang="ja-JP" altLang="en-US" sz="1000" b="1" i="0" u="none" strike="noStrike" dirty="0" smtClean="0">
                          <a:solidFill>
                            <a:schemeClr val="tx1">
                              <a:lumMod val="65000"/>
                              <a:lumOff val="35000"/>
                            </a:schemeClr>
                          </a:solidFill>
                          <a:effectLst/>
                          <a:latin typeface="맑은 고딕"/>
                        </a:rPr>
                        <a:t>プルジェクト管理</a:t>
                      </a:r>
                      <a:r>
                        <a:rPr lang="ko-KR" altLang="en-US" sz="1000" b="1" i="0" u="none" strike="noStrike" dirty="0" smtClean="0">
                          <a:solidFill>
                            <a:schemeClr val="tx1">
                              <a:lumMod val="65000"/>
                              <a:lumOff val="35000"/>
                            </a:schemeClr>
                          </a:solidFill>
                          <a:effectLst/>
                          <a:latin typeface="맑은 고딕"/>
                        </a:rPr>
                        <a:t> </a:t>
                      </a:r>
                      <a:r>
                        <a:rPr lang="en-US" altLang="ko-KR" sz="1000" b="1" i="0" u="none" strike="noStrike" dirty="0" smtClean="0">
                          <a:solidFill>
                            <a:schemeClr val="tx1">
                              <a:lumMod val="65000"/>
                              <a:lumOff val="35000"/>
                            </a:schemeClr>
                          </a:solidFill>
                          <a:effectLst/>
                          <a:latin typeface="맑은 고딕"/>
                        </a:rPr>
                        <a:t>[</a:t>
                      </a:r>
                      <a:r>
                        <a:rPr lang="ja-JP" altLang="en-US" sz="1000" b="1" i="0" u="none" strike="noStrike" dirty="0" smtClean="0">
                          <a:solidFill>
                            <a:schemeClr val="tx1">
                              <a:lumMod val="65000"/>
                              <a:lumOff val="35000"/>
                            </a:schemeClr>
                          </a:solidFill>
                          <a:effectLst/>
                          <a:latin typeface="+mn-lt"/>
                        </a:rPr>
                        <a:t>ガントチャート提供</a:t>
                      </a:r>
                      <a:r>
                        <a:rPr lang="en-US" altLang="ko-KR" sz="1000" b="1" i="0" u="none" strike="noStrike" dirty="0" smtClean="0">
                          <a:solidFill>
                            <a:schemeClr val="tx1">
                              <a:lumMod val="65000"/>
                              <a:lumOff val="35000"/>
                            </a:schemeClr>
                          </a:solidFill>
                          <a:effectLst/>
                          <a:latin typeface="맑은 고딕"/>
                        </a:rPr>
                        <a:t>]</a:t>
                      </a: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extLst>
                  <a:ext uri="{0D108BD9-81ED-4DB2-BD59-A6C34878D82A}">
                    <a16:rowId xmlns:a16="http://schemas.microsoft.com/office/drawing/2014/main" val="10008"/>
                  </a:ext>
                </a:extLst>
              </a:tr>
              <a:tr h="306148">
                <a:tc>
                  <a:txBody>
                    <a:bodyPr/>
                    <a:lstStyle/>
                    <a:p>
                      <a:pPr algn="l" fontAlgn="ctr"/>
                      <a:r>
                        <a:rPr lang="en-US" altLang="ko-KR" sz="1000" b="1" dirty="0" smtClean="0">
                          <a:solidFill>
                            <a:schemeClr val="accent5"/>
                          </a:solidFill>
                        </a:rPr>
                        <a:t>·</a:t>
                      </a:r>
                      <a:r>
                        <a:rPr lang="ko-KR" altLang="en-US" sz="1000" b="1" i="0" u="none" strike="noStrike" dirty="0" smtClean="0">
                          <a:solidFill>
                            <a:schemeClr val="tx1">
                              <a:lumMod val="65000"/>
                              <a:lumOff val="35000"/>
                            </a:schemeClr>
                          </a:solidFill>
                          <a:effectLst/>
                          <a:latin typeface="맑은 고딕"/>
                        </a:rPr>
                        <a:t> </a:t>
                      </a:r>
                      <a:r>
                        <a:rPr lang="ja-JP" altLang="en-US" sz="1000" b="1" i="0" u="none" strike="noStrike" dirty="0" smtClean="0">
                          <a:solidFill>
                            <a:schemeClr val="tx1">
                              <a:lumMod val="65000"/>
                              <a:lumOff val="35000"/>
                            </a:schemeClr>
                          </a:solidFill>
                          <a:effectLst/>
                          <a:latin typeface="맑은 고딕"/>
                        </a:rPr>
                        <a:t>債権債務の回収期間</a:t>
                      </a:r>
                      <a:r>
                        <a:rPr lang="en-US" altLang="ko-KR" sz="1000" b="1" i="0" u="none" strike="noStrike" dirty="0" smtClean="0">
                          <a:solidFill>
                            <a:schemeClr val="tx1">
                              <a:lumMod val="65000"/>
                              <a:lumOff val="35000"/>
                            </a:schemeClr>
                          </a:solidFill>
                          <a:effectLst/>
                          <a:latin typeface="맑은 고딕"/>
                        </a:rPr>
                        <a:t>/</a:t>
                      </a:r>
                      <a:r>
                        <a:rPr lang="ja-JP" altLang="en-US" sz="1000" b="1" i="0" u="none" strike="noStrike" dirty="0" smtClean="0">
                          <a:solidFill>
                            <a:schemeClr val="tx1">
                              <a:lumMod val="65000"/>
                              <a:lumOff val="35000"/>
                            </a:schemeClr>
                          </a:solidFill>
                          <a:effectLst/>
                          <a:latin typeface="맑은 고딕"/>
                        </a:rPr>
                        <a:t>残高分析</a:t>
                      </a: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chemeClr val="accent5"/>
                          </a:solidFill>
                        </a:rPr>
                        <a:t>·</a:t>
                      </a:r>
                      <a:r>
                        <a:rPr lang="ko-KR" altLang="en-US" sz="1000" b="1" i="0" u="none" strike="noStrike" dirty="0" smtClean="0">
                          <a:solidFill>
                            <a:schemeClr val="tx1">
                              <a:lumMod val="65000"/>
                              <a:lumOff val="35000"/>
                            </a:schemeClr>
                          </a:solidFill>
                          <a:effectLst/>
                          <a:latin typeface="맑은 고딕"/>
                        </a:rPr>
                        <a:t> </a:t>
                      </a:r>
                      <a:r>
                        <a:rPr lang="ja-JP" altLang="en-US" sz="1000" b="1" i="0" u="none" strike="noStrike" dirty="0" smtClean="0">
                          <a:solidFill>
                            <a:schemeClr val="tx1">
                              <a:lumMod val="65000"/>
                              <a:lumOff val="35000"/>
                            </a:schemeClr>
                          </a:solidFill>
                          <a:effectLst/>
                          <a:latin typeface="맑은 고딕"/>
                        </a:rPr>
                        <a:t>請求書のメール送信</a:t>
                      </a:r>
                      <a:r>
                        <a:rPr lang="ko-KR" altLang="en-US" sz="1000" b="1" i="0" u="none" strike="noStrike" dirty="0" smtClean="0">
                          <a:solidFill>
                            <a:schemeClr val="tx1">
                              <a:lumMod val="65000"/>
                              <a:lumOff val="35000"/>
                            </a:schemeClr>
                          </a:solidFill>
                          <a:effectLst/>
                          <a:latin typeface="맑은 고딕"/>
                        </a:rPr>
                        <a:t> </a:t>
                      </a: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chemeClr val="accent3"/>
                          </a:solidFill>
                        </a:rPr>
                        <a:t>·</a:t>
                      </a:r>
                      <a:r>
                        <a:rPr lang="ko-KR" altLang="en-US" sz="1000" b="1" i="0" u="none" strike="noStrike" dirty="0" smtClean="0">
                          <a:solidFill>
                            <a:schemeClr val="tx1">
                              <a:lumMod val="65000"/>
                              <a:lumOff val="35000"/>
                            </a:schemeClr>
                          </a:solidFill>
                          <a:effectLst/>
                          <a:latin typeface="맑은 고딕"/>
                        </a:rPr>
                        <a:t> </a:t>
                      </a:r>
                      <a:r>
                        <a:rPr lang="ja-JP" altLang="en-US" sz="1000" b="1" i="0" u="none" strike="noStrike" dirty="0" smtClean="0">
                          <a:solidFill>
                            <a:schemeClr val="tx1">
                              <a:lumMod val="65000"/>
                              <a:lumOff val="35000"/>
                            </a:schemeClr>
                          </a:solidFill>
                          <a:effectLst/>
                          <a:latin typeface="맑은 고딕"/>
                        </a:rPr>
                        <a:t>残業、追加勤務、遅刻など</a:t>
                      </a: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noFill/>
                  </a:tcPr>
                </a:tc>
                <a:tc>
                  <a:txBody>
                    <a:bodyPr/>
                    <a:lstStyle/>
                    <a:p>
                      <a:pPr algn="l" fontAlgn="ctr"/>
                      <a:endParaRPr lang="ko-KR" altLang="en-US" sz="1000" b="1" i="0" u="none" strike="noStrike">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chemeClr val="accent4"/>
                          </a:solidFill>
                        </a:rPr>
                        <a:t>·</a:t>
                      </a:r>
                      <a:r>
                        <a:rPr lang="ko-KR" altLang="en-US" sz="1000" b="1" i="0" u="none" strike="noStrike" dirty="0" smtClean="0">
                          <a:solidFill>
                            <a:schemeClr val="tx1">
                              <a:lumMod val="65000"/>
                              <a:lumOff val="35000"/>
                            </a:schemeClr>
                          </a:solidFill>
                          <a:effectLst/>
                          <a:latin typeface="맑은 고딕"/>
                        </a:rPr>
                        <a:t> </a:t>
                      </a:r>
                      <a:r>
                        <a:rPr lang="ja-JP" altLang="en-US" sz="1000" b="1" i="0" u="none" strike="noStrike" dirty="0" smtClean="0">
                          <a:solidFill>
                            <a:schemeClr val="tx1">
                              <a:lumMod val="65000"/>
                              <a:lumOff val="35000"/>
                            </a:schemeClr>
                          </a:solidFill>
                          <a:effectLst/>
                          <a:latin typeface="맑은 고딕"/>
                        </a:rPr>
                        <a:t>個人ファイル箱</a:t>
                      </a:r>
                      <a:r>
                        <a:rPr lang="en-US" altLang="ko-KR" sz="1000" b="1" i="0" u="none" strike="noStrike" dirty="0" smtClean="0">
                          <a:solidFill>
                            <a:schemeClr val="tx1">
                              <a:lumMod val="65000"/>
                              <a:lumOff val="35000"/>
                            </a:schemeClr>
                          </a:solidFill>
                          <a:effectLst/>
                          <a:latin typeface="맑은 고딕"/>
                        </a:rPr>
                        <a:t>/</a:t>
                      </a:r>
                      <a:r>
                        <a:rPr lang="ja-JP" altLang="en-US" sz="1000" b="1" i="0" u="none" strike="noStrike" dirty="0" smtClean="0">
                          <a:solidFill>
                            <a:schemeClr val="tx1">
                              <a:lumMod val="65000"/>
                              <a:lumOff val="35000"/>
                            </a:schemeClr>
                          </a:solidFill>
                          <a:effectLst/>
                          <a:latin typeface="맑은 고딕"/>
                        </a:rPr>
                        <a:t>イメージファイル箱</a:t>
                      </a:r>
                      <a:endParaRPr lang="en-US" altLang="ko-KR"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noFill/>
                  </a:tcPr>
                </a:tc>
                <a:extLst>
                  <a:ext uri="{0D108BD9-81ED-4DB2-BD59-A6C34878D82A}">
                    <a16:rowId xmlns:a16="http://schemas.microsoft.com/office/drawing/2014/main" val="10009"/>
                  </a:ext>
                </a:extLst>
              </a:tr>
              <a:tr h="306148">
                <a:tc>
                  <a:txBody>
                    <a:bodyPr/>
                    <a:lstStyle/>
                    <a:p>
                      <a:pPr algn="l" fontAlgn="ctr"/>
                      <a:r>
                        <a:rPr lang="en-US" altLang="ko-KR" sz="1000" b="1" dirty="0" smtClean="0">
                          <a:solidFill>
                            <a:schemeClr val="accent5"/>
                          </a:solidFill>
                        </a:rPr>
                        <a:t>·</a:t>
                      </a:r>
                      <a:r>
                        <a:rPr lang="ko-KR" altLang="en-US" sz="1000" b="1" i="0" u="none" strike="noStrike" dirty="0" smtClean="0">
                          <a:solidFill>
                            <a:schemeClr val="tx1">
                              <a:lumMod val="65000"/>
                              <a:lumOff val="35000"/>
                            </a:schemeClr>
                          </a:solidFill>
                          <a:effectLst/>
                          <a:latin typeface="맑은 고딕"/>
                        </a:rPr>
                        <a:t> </a:t>
                      </a:r>
                      <a:r>
                        <a:rPr lang="ja-JP" altLang="en-US" sz="1000" b="1" i="0" u="none" strike="noStrike" dirty="0" smtClean="0">
                          <a:solidFill>
                            <a:schemeClr val="tx1">
                              <a:lumMod val="65000"/>
                              <a:lumOff val="35000"/>
                            </a:schemeClr>
                          </a:solidFill>
                          <a:effectLst/>
                          <a:latin typeface="맑은 고딕"/>
                        </a:rPr>
                        <a:t>売上</a:t>
                      </a:r>
                      <a:r>
                        <a:rPr lang="en-US" altLang="ko-KR" sz="1000" b="1" i="0" u="none" strike="noStrike" dirty="0" smtClean="0">
                          <a:solidFill>
                            <a:schemeClr val="tx1">
                              <a:lumMod val="65000"/>
                              <a:lumOff val="35000"/>
                            </a:schemeClr>
                          </a:solidFill>
                          <a:effectLst/>
                          <a:latin typeface="맑은 고딕"/>
                        </a:rPr>
                        <a:t>/</a:t>
                      </a:r>
                      <a:r>
                        <a:rPr lang="ja-JP" altLang="en-US" sz="1000" b="1" i="0" u="none" strike="noStrike" dirty="0" smtClean="0">
                          <a:solidFill>
                            <a:schemeClr val="tx1">
                              <a:lumMod val="65000"/>
                              <a:lumOff val="35000"/>
                            </a:schemeClr>
                          </a:solidFill>
                          <a:effectLst/>
                          <a:latin typeface="맑은 고딕"/>
                        </a:rPr>
                        <a:t>買入の件別残高管理</a:t>
                      </a: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chemeClr val="accent5"/>
                          </a:solidFill>
                        </a:rPr>
                        <a:t>·</a:t>
                      </a:r>
                      <a:r>
                        <a:rPr lang="ko-KR" altLang="en-US" sz="1000" b="1" i="0" u="none" strike="noStrike" dirty="0" smtClean="0">
                          <a:solidFill>
                            <a:schemeClr val="tx1">
                              <a:lumMod val="65000"/>
                              <a:lumOff val="35000"/>
                            </a:schemeClr>
                          </a:solidFill>
                          <a:effectLst/>
                          <a:latin typeface="맑은 고딕"/>
                        </a:rPr>
                        <a:t> </a:t>
                      </a:r>
                      <a:r>
                        <a:rPr lang="ja-JP" altLang="en-US" sz="1000" b="1" i="0" u="none" strike="noStrike" dirty="0" smtClean="0">
                          <a:solidFill>
                            <a:schemeClr val="tx1">
                              <a:lumMod val="65000"/>
                              <a:lumOff val="35000"/>
                            </a:schemeClr>
                          </a:solidFill>
                          <a:effectLst/>
                          <a:latin typeface="맑은 고딕"/>
                        </a:rPr>
                        <a:t>支出決議</a:t>
                      </a:r>
                      <a:r>
                        <a:rPr lang="en-US" altLang="ko-KR" sz="1000" b="1" i="0" u="none" strike="noStrike" dirty="0" smtClean="0">
                          <a:solidFill>
                            <a:schemeClr val="tx1">
                              <a:lumMod val="65000"/>
                              <a:lumOff val="35000"/>
                            </a:schemeClr>
                          </a:solidFill>
                          <a:effectLst/>
                          <a:latin typeface="맑은 고딕"/>
                        </a:rPr>
                        <a:t>/</a:t>
                      </a:r>
                      <a:r>
                        <a:rPr lang="ja-JP" altLang="en-US" sz="1000" b="1" i="0" u="none" strike="noStrike" dirty="0" smtClean="0">
                          <a:solidFill>
                            <a:schemeClr val="tx1">
                              <a:lumMod val="65000"/>
                              <a:lumOff val="35000"/>
                            </a:schemeClr>
                          </a:solidFill>
                          <a:effectLst/>
                          <a:latin typeface="맑은 고딕"/>
                        </a:rPr>
                        <a:t>入金報告の印刷</a:t>
                      </a: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chemeClr val="accent3"/>
                          </a:solidFill>
                        </a:rPr>
                        <a:t>· </a:t>
                      </a:r>
                      <a:r>
                        <a:rPr lang="ja-JP" altLang="en-US" sz="1000" b="1" i="0" u="none" strike="noStrike" dirty="0" smtClean="0">
                          <a:solidFill>
                            <a:schemeClr val="tx1">
                              <a:lumMod val="65000"/>
                              <a:lumOff val="35000"/>
                            </a:schemeClr>
                          </a:solidFill>
                          <a:effectLst/>
                          <a:latin typeface="맑은 고딕"/>
                        </a:rPr>
                        <a:t>勤怠内訳の給与反映</a:t>
                      </a:r>
                      <a:r>
                        <a:rPr lang="ko-KR" altLang="en-US" sz="1000" b="1" i="0" u="none" strike="noStrike" dirty="0" smtClean="0">
                          <a:solidFill>
                            <a:schemeClr val="tx1">
                              <a:lumMod val="65000"/>
                              <a:lumOff val="35000"/>
                            </a:schemeClr>
                          </a:solidFill>
                          <a:effectLst/>
                          <a:latin typeface="맑은 고딕"/>
                        </a:rPr>
                        <a:t> </a:t>
                      </a:r>
                      <a:r>
                        <a:rPr lang="en-US" altLang="ko-KR" sz="1000" b="1" i="0" u="none" strike="noStrike" dirty="0" smtClean="0">
                          <a:solidFill>
                            <a:schemeClr val="tx1">
                              <a:lumMod val="65000"/>
                              <a:lumOff val="35000"/>
                            </a:schemeClr>
                          </a:solidFill>
                          <a:effectLst/>
                          <a:latin typeface="맑은 고딕"/>
                        </a:rPr>
                        <a:t>/ </a:t>
                      </a:r>
                      <a:r>
                        <a:rPr lang="ja-JP" altLang="en-US" sz="1000" b="1" i="0" u="none" strike="noStrike" dirty="0" smtClean="0">
                          <a:solidFill>
                            <a:schemeClr val="tx1">
                              <a:lumMod val="65000"/>
                              <a:lumOff val="35000"/>
                            </a:schemeClr>
                          </a:solidFill>
                          <a:effectLst/>
                          <a:latin typeface="맑은 고딕"/>
                        </a:rPr>
                        <a:t>自動計算</a:t>
                      </a: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extLst>
                  <a:ext uri="{0D108BD9-81ED-4DB2-BD59-A6C34878D82A}">
                    <a16:rowId xmlns:a16="http://schemas.microsoft.com/office/drawing/2014/main" val="10010"/>
                  </a:ext>
                </a:extLst>
              </a:tr>
              <a:tr h="306148">
                <a:tc>
                  <a:txBody>
                    <a:bodyPr/>
                    <a:lstStyle/>
                    <a:p>
                      <a:pPr algn="ctr" fontAlgn="ctr"/>
                      <a:r>
                        <a:rPr lang="ja-JP" altLang="en-US" sz="1100" b="1" i="0" u="none" strike="noStrike" dirty="0" smtClean="0">
                          <a:solidFill>
                            <a:schemeClr val="bg1"/>
                          </a:solidFill>
                          <a:effectLst>
                            <a:outerShdw blurRad="38100" dist="38100" dir="2700000" algn="tl">
                              <a:srgbClr val="000000">
                                <a:alpha val="43137"/>
                              </a:srgbClr>
                            </a:outerShdw>
                          </a:effectLst>
                          <a:latin typeface="맑은 고딕"/>
                        </a:rPr>
                        <a:t>原価</a:t>
                      </a:r>
                      <a:r>
                        <a:rPr lang="ko-KR" altLang="en-US" sz="1100" b="1" i="0" u="none" strike="noStrike" dirty="0" smtClean="0">
                          <a:solidFill>
                            <a:schemeClr val="bg1"/>
                          </a:solidFill>
                          <a:effectLst>
                            <a:outerShdw blurRad="38100" dist="38100" dir="2700000" algn="tl">
                              <a:srgbClr val="000000">
                                <a:alpha val="43137"/>
                              </a:srgbClr>
                            </a:outerShdw>
                          </a:effectLst>
                          <a:latin typeface="맑은 고딕"/>
                        </a:rPr>
                        <a:t> </a:t>
                      </a:r>
                      <a:r>
                        <a:rPr lang="en-US" altLang="ko-KR" sz="1100" b="1" i="0" u="none" strike="noStrike" dirty="0">
                          <a:solidFill>
                            <a:schemeClr val="bg1"/>
                          </a:solidFill>
                          <a:effectLst>
                            <a:outerShdw blurRad="38100" dist="38100" dir="2700000" algn="tl">
                              <a:srgbClr val="000000">
                                <a:alpha val="43137"/>
                              </a:srgbClr>
                            </a:outerShdw>
                          </a:effectLst>
                          <a:latin typeface="맑은 고딕"/>
                        </a:rPr>
                        <a:t>/ </a:t>
                      </a:r>
                      <a:r>
                        <a:rPr lang="ja-JP" altLang="en-US" sz="1100" b="1" i="0" u="none" strike="noStrike" dirty="0" smtClean="0">
                          <a:solidFill>
                            <a:schemeClr val="bg1"/>
                          </a:solidFill>
                          <a:effectLst>
                            <a:outerShdw blurRad="38100" dist="38100" dir="2700000" algn="tl">
                              <a:srgbClr val="000000">
                                <a:alpha val="43137"/>
                              </a:srgbClr>
                            </a:outerShdw>
                          </a:effectLst>
                          <a:latin typeface="맑은 고딕"/>
                        </a:rPr>
                        <a:t>損益管理</a:t>
                      </a:r>
                      <a:endParaRPr lang="ko-KR" altLang="en-US" sz="1100" b="1" i="0" u="none" strike="noStrike" dirty="0">
                        <a:solidFill>
                          <a:schemeClr val="bg1"/>
                        </a:solidFill>
                        <a:effectLst>
                          <a:outerShdw blurRad="38100" dist="38100" dir="2700000" algn="tl">
                            <a:srgbClr val="000000">
                              <a:alpha val="43137"/>
                            </a:srgbClr>
                          </a:outerShdw>
                        </a:effectLst>
                        <a:latin typeface="맑은 고딕"/>
                      </a:endParaRPr>
                    </a:p>
                  </a:txBody>
                  <a:tcPr marL="8513" marR="8513" marT="8091" marB="0" anchor="ctr">
                    <a:lnL>
                      <a:noFill/>
                    </a:lnL>
                    <a:lnR>
                      <a:noFill/>
                    </a:lnR>
                    <a:lnT>
                      <a:noFill/>
                    </a:lnT>
                    <a:lnB>
                      <a:noFill/>
                    </a:lnB>
                    <a:solidFill>
                      <a:schemeClr val="accent5"/>
                    </a:solidFill>
                  </a:tcPr>
                </a:tc>
                <a:tc>
                  <a:txBody>
                    <a:bodyPr/>
                    <a:lstStyle/>
                    <a:p>
                      <a:pPr algn="l" fontAlgn="ctr"/>
                      <a:endParaRPr lang="ko-KR" altLang="en-US" sz="1100" b="1" i="0" u="none" strike="noStrike">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ctr" fontAlgn="ctr"/>
                      <a:r>
                        <a:rPr lang="ja-JP" altLang="en-US" sz="1100" b="1" i="0" u="none" strike="noStrike" dirty="0" smtClean="0">
                          <a:solidFill>
                            <a:schemeClr val="bg1"/>
                          </a:solidFill>
                          <a:effectLst>
                            <a:outerShdw blurRad="38100" dist="38100" dir="2700000" algn="tl">
                              <a:srgbClr val="000000">
                                <a:alpha val="43137"/>
                              </a:srgbClr>
                            </a:outerShdw>
                          </a:effectLst>
                          <a:latin typeface="맑은 고딕"/>
                        </a:rPr>
                        <a:t>資金計画</a:t>
                      </a:r>
                      <a:r>
                        <a:rPr lang="ko-KR" altLang="en-US" sz="1100" b="1" i="0" u="none" strike="noStrike" dirty="0" smtClean="0">
                          <a:solidFill>
                            <a:schemeClr val="bg1"/>
                          </a:solidFill>
                          <a:effectLst>
                            <a:outerShdw blurRad="38100" dist="38100" dir="2700000" algn="tl">
                              <a:srgbClr val="000000">
                                <a:alpha val="43137"/>
                              </a:srgbClr>
                            </a:outerShdw>
                          </a:effectLst>
                          <a:latin typeface="맑은 고딕"/>
                        </a:rPr>
                        <a:t> </a:t>
                      </a:r>
                      <a:r>
                        <a:rPr lang="en-US" altLang="ko-KR" sz="1100" b="1" i="0" u="none" strike="noStrike" dirty="0" smtClean="0">
                          <a:solidFill>
                            <a:schemeClr val="bg1"/>
                          </a:solidFill>
                          <a:effectLst>
                            <a:outerShdw blurRad="38100" dist="38100" dir="2700000" algn="tl">
                              <a:srgbClr val="000000">
                                <a:alpha val="43137"/>
                              </a:srgbClr>
                            </a:outerShdw>
                          </a:effectLst>
                          <a:latin typeface="맑은 고딕"/>
                        </a:rPr>
                        <a:t>/ </a:t>
                      </a:r>
                      <a:r>
                        <a:rPr lang="ja-JP" altLang="en-US" sz="1100" b="1" i="0" u="none" strike="noStrike" dirty="0" smtClean="0">
                          <a:solidFill>
                            <a:schemeClr val="bg1"/>
                          </a:solidFill>
                          <a:effectLst>
                            <a:outerShdw blurRad="38100" dist="38100" dir="2700000" algn="tl">
                              <a:srgbClr val="000000">
                                <a:alpha val="43137"/>
                              </a:srgbClr>
                            </a:outerShdw>
                          </a:effectLst>
                          <a:latin typeface="맑은 고딕"/>
                        </a:rPr>
                        <a:t>予算管理</a:t>
                      </a:r>
                      <a:endParaRPr lang="ko-KR" altLang="en-US" sz="1100" b="1" i="0" u="none" strike="noStrike" dirty="0">
                        <a:solidFill>
                          <a:schemeClr val="bg1"/>
                        </a:solidFill>
                        <a:effectLst>
                          <a:outerShdw blurRad="38100" dist="38100" dir="2700000" algn="tl">
                            <a:srgbClr val="000000">
                              <a:alpha val="43137"/>
                            </a:srgbClr>
                          </a:outerShdw>
                        </a:effectLst>
                        <a:latin typeface="맑은 고딕"/>
                      </a:endParaRPr>
                    </a:p>
                  </a:txBody>
                  <a:tcPr marL="8513" marR="8513" marT="8091" marB="0" anchor="ctr">
                    <a:lnL>
                      <a:noFill/>
                    </a:lnL>
                    <a:lnR>
                      <a:noFill/>
                    </a:lnR>
                    <a:lnT>
                      <a:noFill/>
                    </a:lnT>
                    <a:lnB>
                      <a:noFill/>
                    </a:lnB>
                    <a:solidFill>
                      <a:schemeClr val="accent5"/>
                    </a:solidFill>
                  </a:tcPr>
                </a:tc>
                <a:tc>
                  <a:txBody>
                    <a:bodyPr/>
                    <a:lstStyle/>
                    <a:p>
                      <a:pPr algn="l" fontAlgn="ctr"/>
                      <a:endParaRPr lang="ko-KR" altLang="en-US" sz="1000" b="1" i="0" u="none" strike="noStrike">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chemeClr val="accent3"/>
                          </a:solidFill>
                        </a:rPr>
                        <a:t>· </a:t>
                      </a:r>
                      <a:r>
                        <a:rPr lang="ja-JP" altLang="en-US" sz="1000" b="1" i="0" u="none" strike="noStrike" dirty="0" smtClean="0">
                          <a:solidFill>
                            <a:schemeClr val="tx1">
                              <a:lumMod val="65000"/>
                              <a:lumOff val="35000"/>
                            </a:schemeClr>
                          </a:solidFill>
                          <a:effectLst/>
                          <a:latin typeface="맑은 고딕"/>
                        </a:rPr>
                        <a:t>休暇残余日数の確認</a:t>
                      </a:r>
                      <a:r>
                        <a:rPr lang="ko-KR" altLang="en-US" sz="1000" b="1" i="0" u="none" strike="noStrike" dirty="0" smtClean="0">
                          <a:solidFill>
                            <a:schemeClr val="tx1">
                              <a:lumMod val="65000"/>
                              <a:lumOff val="35000"/>
                            </a:schemeClr>
                          </a:solidFill>
                          <a:effectLst/>
                          <a:latin typeface="맑은 고딕"/>
                        </a:rPr>
                        <a:t> </a:t>
                      </a:r>
                      <a:r>
                        <a:rPr lang="en-US" altLang="ko-KR" sz="1000" b="1" i="0" u="none" strike="noStrike" dirty="0" smtClean="0">
                          <a:solidFill>
                            <a:schemeClr val="tx1">
                              <a:lumMod val="65000"/>
                              <a:lumOff val="35000"/>
                            </a:schemeClr>
                          </a:solidFill>
                          <a:effectLst/>
                          <a:latin typeface="맑은 고딕"/>
                        </a:rPr>
                        <a:t>/ </a:t>
                      </a:r>
                      <a:r>
                        <a:rPr lang="ja-JP" altLang="en-US" sz="1000" b="1" i="0" u="none" strike="noStrike" dirty="0" smtClean="0">
                          <a:solidFill>
                            <a:schemeClr val="tx1">
                              <a:lumMod val="65000"/>
                              <a:lumOff val="35000"/>
                            </a:schemeClr>
                          </a:solidFill>
                          <a:effectLst/>
                          <a:latin typeface="맑은 고딕"/>
                        </a:rPr>
                        <a:t>休暇管理</a:t>
                      </a: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noFill/>
                  </a:tcPr>
                </a:tc>
                <a:extLst>
                  <a:ext uri="{0D108BD9-81ED-4DB2-BD59-A6C34878D82A}">
                    <a16:rowId xmlns:a16="http://schemas.microsoft.com/office/drawing/2014/main" val="10011"/>
                  </a:ext>
                </a:extLst>
              </a:tr>
              <a:tr h="306148">
                <a:tc>
                  <a:txBody>
                    <a:bodyPr/>
                    <a:lstStyle/>
                    <a:p>
                      <a:pPr algn="l" fontAlgn="ctr"/>
                      <a:r>
                        <a:rPr lang="en-US" altLang="ko-KR" sz="1000" b="1" dirty="0" smtClean="0">
                          <a:solidFill>
                            <a:schemeClr val="accent5"/>
                          </a:solidFill>
                        </a:rPr>
                        <a:t>·</a:t>
                      </a:r>
                      <a:r>
                        <a:rPr lang="ko-KR" altLang="en-US" sz="1000" b="1" i="0" u="none" strike="noStrike" dirty="0" smtClean="0">
                          <a:solidFill>
                            <a:schemeClr val="tx1">
                              <a:lumMod val="65000"/>
                              <a:lumOff val="35000"/>
                            </a:schemeClr>
                          </a:solidFill>
                          <a:effectLst/>
                          <a:latin typeface="맑은 고딕"/>
                        </a:rPr>
                        <a:t> </a:t>
                      </a:r>
                      <a:r>
                        <a:rPr lang="ja-JP" altLang="en-US" sz="1000" b="1" i="0" u="none" strike="noStrike" dirty="0" smtClean="0">
                          <a:solidFill>
                            <a:schemeClr val="tx1">
                              <a:lumMod val="65000"/>
                              <a:lumOff val="35000"/>
                            </a:schemeClr>
                          </a:solidFill>
                          <a:effectLst/>
                          <a:latin typeface="맑은 고딕"/>
                        </a:rPr>
                        <a:t>月別</a:t>
                      </a:r>
                      <a:r>
                        <a:rPr lang="en-US" altLang="ko-KR" sz="1000" b="1" i="0" u="none" strike="noStrike" dirty="0" smtClean="0">
                          <a:solidFill>
                            <a:schemeClr val="tx1">
                              <a:lumMod val="65000"/>
                              <a:lumOff val="35000"/>
                            </a:schemeClr>
                          </a:solidFill>
                          <a:effectLst/>
                          <a:latin typeface="맑은 고딕"/>
                        </a:rPr>
                        <a:t>[</a:t>
                      </a:r>
                      <a:r>
                        <a:rPr lang="ja-JP" altLang="en-US" sz="1000" b="1" i="0" u="none" strike="noStrike" dirty="0" smtClean="0">
                          <a:solidFill>
                            <a:schemeClr val="tx1">
                              <a:lumMod val="65000"/>
                              <a:lumOff val="35000"/>
                            </a:schemeClr>
                          </a:solidFill>
                          <a:effectLst/>
                          <a:latin typeface="맑은 고딕"/>
                        </a:rPr>
                        <a:t>損益</a:t>
                      </a:r>
                      <a:r>
                        <a:rPr lang="en-US" altLang="ko-KR" sz="1000" b="1" i="0" u="none" strike="noStrike" dirty="0" smtClean="0">
                          <a:solidFill>
                            <a:schemeClr val="tx1">
                              <a:lumMod val="65000"/>
                              <a:lumOff val="35000"/>
                            </a:schemeClr>
                          </a:solidFill>
                          <a:effectLst/>
                          <a:latin typeface="맑은 고딕"/>
                        </a:rPr>
                        <a:t>/</a:t>
                      </a:r>
                      <a:r>
                        <a:rPr lang="ja-JP" altLang="en-US" sz="1000" b="1" i="0" u="none" strike="noStrike" dirty="0" smtClean="0">
                          <a:solidFill>
                            <a:schemeClr val="tx1">
                              <a:lumMod val="65000"/>
                              <a:lumOff val="35000"/>
                            </a:schemeClr>
                          </a:solidFill>
                          <a:effectLst/>
                          <a:latin typeface="맑은 고딕"/>
                        </a:rPr>
                        <a:t>原価</a:t>
                      </a:r>
                      <a:r>
                        <a:rPr lang="en-US" altLang="ko-KR" sz="1000" b="1" i="0" u="none" strike="noStrike" dirty="0" smtClean="0">
                          <a:solidFill>
                            <a:schemeClr val="tx1">
                              <a:lumMod val="65000"/>
                              <a:lumOff val="35000"/>
                            </a:schemeClr>
                          </a:solidFill>
                          <a:effectLst/>
                          <a:latin typeface="맑은 고딕"/>
                        </a:rPr>
                        <a:t>]</a:t>
                      </a:r>
                      <a:r>
                        <a:rPr lang="ja-JP" altLang="en-US" sz="1000" b="1" i="0" u="none" strike="noStrike" dirty="0" smtClean="0">
                          <a:solidFill>
                            <a:schemeClr val="tx1">
                              <a:lumMod val="65000"/>
                              <a:lumOff val="35000"/>
                            </a:schemeClr>
                          </a:solidFill>
                          <a:effectLst/>
                          <a:latin typeface="맑은 고딕"/>
                        </a:rPr>
                        <a:t>の分析</a:t>
                      </a: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chemeClr val="accent5"/>
                          </a:solidFill>
                        </a:rPr>
                        <a:t>·</a:t>
                      </a:r>
                      <a:r>
                        <a:rPr lang="ko-KR" altLang="en-US" sz="1000" b="1" i="0" u="none" strike="noStrike" dirty="0" smtClean="0">
                          <a:solidFill>
                            <a:schemeClr val="tx1">
                              <a:lumMod val="65000"/>
                              <a:lumOff val="35000"/>
                            </a:schemeClr>
                          </a:solidFill>
                          <a:effectLst/>
                          <a:latin typeface="맑은 고딕"/>
                        </a:rPr>
                        <a:t> </a:t>
                      </a:r>
                      <a:r>
                        <a:rPr lang="ja-JP" altLang="en-US" sz="1000" b="1" i="0" u="none" strike="noStrike" dirty="0" smtClean="0">
                          <a:solidFill>
                            <a:schemeClr val="tx1">
                              <a:lumMod val="65000"/>
                              <a:lumOff val="35000"/>
                            </a:schemeClr>
                          </a:solidFill>
                          <a:effectLst/>
                          <a:latin typeface="맑은 고딕"/>
                        </a:rPr>
                        <a:t>集金</a:t>
                      </a:r>
                      <a:r>
                        <a:rPr lang="en-US" altLang="ko-KR" sz="1000" b="1" i="0" u="none" strike="noStrike" dirty="0" smtClean="0">
                          <a:solidFill>
                            <a:schemeClr val="tx1">
                              <a:lumMod val="65000"/>
                              <a:lumOff val="35000"/>
                            </a:schemeClr>
                          </a:solidFill>
                          <a:effectLst/>
                          <a:latin typeface="맑은 고딕"/>
                        </a:rPr>
                        <a:t>/</a:t>
                      </a:r>
                      <a:r>
                        <a:rPr lang="ja-JP" altLang="en-US" sz="1000" b="1" i="0" u="none" strike="noStrike" dirty="0" smtClean="0">
                          <a:solidFill>
                            <a:schemeClr val="tx1">
                              <a:lumMod val="65000"/>
                              <a:lumOff val="35000"/>
                            </a:schemeClr>
                          </a:solidFill>
                          <a:effectLst/>
                          <a:latin typeface="맑은 고딕"/>
                        </a:rPr>
                        <a:t>支給予定日の管理</a:t>
                      </a: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ctr" fontAlgn="ctr"/>
                      <a:r>
                        <a:rPr lang="ja-JP" altLang="en-US" sz="1100" b="1" i="0" u="none" strike="noStrike" dirty="0" smtClean="0">
                          <a:solidFill>
                            <a:schemeClr val="bg1"/>
                          </a:solidFill>
                          <a:effectLst>
                            <a:outerShdw blurRad="38100" dist="38100" dir="2700000" algn="tl">
                              <a:srgbClr val="000000">
                                <a:alpha val="43137"/>
                              </a:srgbClr>
                            </a:outerShdw>
                          </a:effectLst>
                          <a:latin typeface="맑은 고딕"/>
                        </a:rPr>
                        <a:t>人事管理</a:t>
                      </a:r>
                      <a:endParaRPr lang="ko-KR" altLang="en-US" sz="1000" b="1" i="0" u="none" strike="noStrike" dirty="0">
                        <a:solidFill>
                          <a:schemeClr val="bg1"/>
                        </a:solidFill>
                        <a:effectLst>
                          <a:outerShdw blurRad="38100" dist="38100" dir="2700000" algn="tl">
                            <a:srgbClr val="000000">
                              <a:alpha val="43137"/>
                            </a:srgbClr>
                          </a:outerShdw>
                        </a:effectLst>
                        <a:latin typeface="맑은 고딕"/>
                      </a:endParaRPr>
                    </a:p>
                  </a:txBody>
                  <a:tcPr marL="8513" marR="8513" marT="8091" marB="0" anchor="ctr">
                    <a:lnL>
                      <a:noFill/>
                    </a:lnL>
                    <a:lnR>
                      <a:noFill/>
                    </a:lnR>
                    <a:lnT>
                      <a:noFill/>
                    </a:lnT>
                    <a:lnB>
                      <a:noFill/>
                    </a:lnB>
                    <a:solidFill>
                      <a:srgbClr val="9BBB59"/>
                    </a:solidFill>
                  </a:tcPr>
                </a:tc>
                <a:tc>
                  <a:txBody>
                    <a:bodyPr/>
                    <a:lstStyle/>
                    <a:p>
                      <a:pPr algn="l" fontAlgn="ct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ctr" fontAlgn="ctr"/>
                      <a:endParaRPr lang="ko-KR" altLang="en-US" sz="1100" b="1" i="0" u="none" strike="noStrike" dirty="0">
                        <a:solidFill>
                          <a:schemeClr val="bg1"/>
                        </a:solidFill>
                        <a:effectLst>
                          <a:outerShdw blurRad="38100" dist="38100" dir="2700000" algn="tl">
                            <a:srgbClr val="000000">
                              <a:alpha val="43137"/>
                            </a:srgbClr>
                          </a:outerShdw>
                        </a:effectLst>
                        <a:latin typeface="맑은 고딕"/>
                      </a:endParaRPr>
                    </a:p>
                  </a:txBody>
                  <a:tcPr marL="8513" marR="8513" marT="8091" marB="0" anchor="ctr">
                    <a:lnL>
                      <a:noFill/>
                    </a:lnL>
                    <a:lnR>
                      <a:noFill/>
                    </a:lnR>
                    <a:lnT>
                      <a:noFill/>
                    </a:lnT>
                    <a:lnB>
                      <a:noFill/>
                    </a:lnB>
                  </a:tcPr>
                </a:tc>
                <a:extLst>
                  <a:ext uri="{0D108BD9-81ED-4DB2-BD59-A6C34878D82A}">
                    <a16:rowId xmlns:a16="http://schemas.microsoft.com/office/drawing/2014/main" val="10012"/>
                  </a:ext>
                </a:extLst>
              </a:tr>
              <a:tr h="306148">
                <a:tc>
                  <a:txBody>
                    <a:bodyPr/>
                    <a:lstStyle/>
                    <a:p>
                      <a:pPr algn="l" fontAlgn="ctr"/>
                      <a:r>
                        <a:rPr lang="en-US" altLang="ko-KR" sz="1000" b="1" dirty="0" smtClean="0">
                          <a:solidFill>
                            <a:schemeClr val="accent5"/>
                          </a:solidFill>
                        </a:rPr>
                        <a:t>·</a:t>
                      </a:r>
                      <a:r>
                        <a:rPr lang="ko-KR" altLang="en-US" sz="1000" b="1" i="0" u="none" strike="noStrike" dirty="0" smtClean="0">
                          <a:solidFill>
                            <a:schemeClr val="tx1">
                              <a:lumMod val="65000"/>
                              <a:lumOff val="35000"/>
                            </a:schemeClr>
                          </a:solidFill>
                          <a:effectLst/>
                          <a:latin typeface="맑은 고딕"/>
                        </a:rPr>
                        <a:t> </a:t>
                      </a:r>
                      <a:r>
                        <a:rPr lang="ja-JP" altLang="en-US" sz="1000" b="1" i="0" u="none" strike="noStrike" dirty="0" smtClean="0">
                          <a:solidFill>
                            <a:schemeClr val="tx1">
                              <a:lumMod val="65000"/>
                              <a:lumOff val="35000"/>
                            </a:schemeClr>
                          </a:solidFill>
                          <a:effectLst/>
                          <a:latin typeface="맑은 고딕"/>
                        </a:rPr>
                        <a:t>製品製造</a:t>
                      </a:r>
                      <a:r>
                        <a:rPr lang="en-US" altLang="ko-KR" sz="1000" b="1" i="0" u="none" strike="noStrike" dirty="0" smtClean="0">
                          <a:solidFill>
                            <a:schemeClr val="tx1">
                              <a:lumMod val="65000"/>
                              <a:lumOff val="35000"/>
                            </a:schemeClr>
                          </a:solidFill>
                          <a:effectLst/>
                          <a:latin typeface="맑은 고딕"/>
                        </a:rPr>
                        <a:t>/</a:t>
                      </a:r>
                      <a:r>
                        <a:rPr lang="ja-JP" altLang="en-US" sz="1000" b="1" i="0" u="none" strike="noStrike" dirty="0" smtClean="0">
                          <a:solidFill>
                            <a:schemeClr val="tx1">
                              <a:lumMod val="65000"/>
                              <a:lumOff val="35000"/>
                            </a:schemeClr>
                          </a:solidFill>
                          <a:effectLst/>
                          <a:latin typeface="맑은 고딕"/>
                        </a:rPr>
                        <a:t>外注等の原価明細</a:t>
                      </a: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chemeClr val="accent5"/>
                          </a:solidFill>
                        </a:rPr>
                        <a:t>·</a:t>
                      </a:r>
                      <a:r>
                        <a:rPr lang="ko-KR" altLang="en-US" sz="1000" b="1" i="0" u="none" strike="noStrike" dirty="0" smtClean="0">
                          <a:solidFill>
                            <a:schemeClr val="tx1">
                              <a:lumMod val="65000"/>
                              <a:lumOff val="35000"/>
                            </a:schemeClr>
                          </a:solidFill>
                          <a:effectLst/>
                          <a:latin typeface="맑은 고딕"/>
                        </a:rPr>
                        <a:t> </a:t>
                      </a:r>
                      <a:r>
                        <a:rPr lang="ja-JP" altLang="en-US" sz="1000" b="1" i="0" u="none" strike="noStrike" dirty="0" smtClean="0">
                          <a:solidFill>
                            <a:schemeClr val="tx1">
                              <a:lumMod val="65000"/>
                              <a:lumOff val="35000"/>
                            </a:schemeClr>
                          </a:solidFill>
                          <a:effectLst/>
                          <a:latin typeface="맑은 고딕"/>
                        </a:rPr>
                        <a:t>推定資金日報</a:t>
                      </a:r>
                      <a:r>
                        <a:rPr lang="en-US" altLang="ko-KR" sz="1000" b="1" i="0" u="none" strike="noStrike" dirty="0" smtClean="0">
                          <a:solidFill>
                            <a:schemeClr val="tx1">
                              <a:lumMod val="65000"/>
                              <a:lumOff val="35000"/>
                            </a:schemeClr>
                          </a:solidFill>
                          <a:effectLst/>
                          <a:latin typeface="+mn-lt"/>
                        </a:rPr>
                        <a:t>/</a:t>
                      </a:r>
                      <a:r>
                        <a:rPr lang="ja-JP" altLang="en-US" sz="1000" b="1" i="0" u="none" strike="noStrike" dirty="0" smtClean="0">
                          <a:solidFill>
                            <a:schemeClr val="tx1">
                              <a:lumMod val="65000"/>
                              <a:lumOff val="35000"/>
                            </a:schemeClr>
                          </a:solidFill>
                          <a:effectLst/>
                          <a:latin typeface="+mn-lt"/>
                        </a:rPr>
                        <a:t>月報</a:t>
                      </a:r>
                      <a:r>
                        <a:rPr lang="en-US" altLang="ko-KR" sz="1000" b="1" i="0" u="none" strike="noStrike" dirty="0" smtClean="0">
                          <a:solidFill>
                            <a:schemeClr val="tx1">
                              <a:lumMod val="65000"/>
                              <a:lumOff val="35000"/>
                            </a:schemeClr>
                          </a:solidFill>
                          <a:effectLst/>
                          <a:latin typeface="+mn-lt"/>
                        </a:rPr>
                        <a:t>/</a:t>
                      </a:r>
                      <a:r>
                        <a:rPr lang="ja-JP" altLang="en-US" sz="1000" b="1" i="0" u="none" strike="noStrike" dirty="0" smtClean="0">
                          <a:solidFill>
                            <a:schemeClr val="tx1">
                              <a:lumMod val="65000"/>
                              <a:lumOff val="35000"/>
                            </a:schemeClr>
                          </a:solidFill>
                          <a:effectLst/>
                          <a:latin typeface="+mn-lt"/>
                        </a:rPr>
                        <a:t>年報</a:t>
                      </a: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chemeClr val="accent3"/>
                          </a:solidFill>
                        </a:rPr>
                        <a:t>·</a:t>
                      </a:r>
                      <a:r>
                        <a:rPr lang="en-US" altLang="ko-KR" sz="1000" b="1" baseline="0" dirty="0" smtClean="0">
                          <a:solidFill>
                            <a:schemeClr val="accent3"/>
                          </a:solidFill>
                        </a:rPr>
                        <a:t> </a:t>
                      </a:r>
                      <a:r>
                        <a:rPr lang="ja-JP" altLang="en-US" sz="1000" b="1" i="0" u="none" strike="noStrike" dirty="0" smtClean="0">
                          <a:solidFill>
                            <a:schemeClr val="tx1">
                              <a:lumMod val="65000"/>
                              <a:lumOff val="35000"/>
                            </a:schemeClr>
                          </a:solidFill>
                          <a:effectLst/>
                          <a:latin typeface="맑은 고딕"/>
                        </a:rPr>
                        <a:t>人事の基本内容登録</a:t>
                      </a: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ctr" fontAlgn="ctr"/>
                      <a:endParaRPr lang="ko-KR" altLang="en-US" sz="1100" b="1" i="0" u="none" strike="noStrike" dirty="0">
                        <a:solidFill>
                          <a:schemeClr val="bg1"/>
                        </a:solidFill>
                        <a:effectLst>
                          <a:outerShdw blurRad="38100" dist="38100" dir="2700000" algn="tl">
                            <a:srgbClr val="000000">
                              <a:alpha val="43137"/>
                            </a:srgbClr>
                          </a:outerShdw>
                        </a:effectLst>
                        <a:latin typeface="맑은 고딕"/>
                      </a:endParaRPr>
                    </a:p>
                  </a:txBody>
                  <a:tcPr marL="8513" marR="8513" marT="8091" marB="0" anchor="ctr">
                    <a:lnL>
                      <a:noFill/>
                    </a:lnL>
                    <a:lnR>
                      <a:noFill/>
                    </a:lnR>
                    <a:lnT>
                      <a:noFill/>
                    </a:lnT>
                    <a:lnB>
                      <a:noFill/>
                    </a:lnB>
                    <a:noFill/>
                  </a:tcPr>
                </a:tc>
                <a:extLst>
                  <a:ext uri="{0D108BD9-81ED-4DB2-BD59-A6C34878D82A}">
                    <a16:rowId xmlns:a16="http://schemas.microsoft.com/office/drawing/2014/main" val="10013"/>
                  </a:ext>
                </a:extLst>
              </a:tr>
              <a:tr h="306148">
                <a:tc>
                  <a:txBody>
                    <a:bodyPr/>
                    <a:lstStyle/>
                    <a:p>
                      <a:pPr algn="ctr" fontAlgn="ctr"/>
                      <a:r>
                        <a:rPr lang="ja-JP" altLang="en-US" sz="1100" b="1" i="0" u="none" strike="noStrike" dirty="0" smtClean="0">
                          <a:solidFill>
                            <a:schemeClr val="bg1"/>
                          </a:solidFill>
                          <a:effectLst>
                            <a:outerShdw blurRad="38100" dist="38100" dir="2700000" algn="tl">
                              <a:srgbClr val="000000">
                                <a:alpha val="43137"/>
                              </a:srgbClr>
                            </a:outerShdw>
                          </a:effectLst>
                          <a:latin typeface="맑은 고딕"/>
                        </a:rPr>
                        <a:t>オンライン承認</a:t>
                      </a:r>
                      <a:r>
                        <a:rPr lang="ko-KR" altLang="en-US" sz="1100" b="1" i="0" u="none" strike="noStrike" dirty="0" smtClean="0">
                          <a:solidFill>
                            <a:schemeClr val="bg1"/>
                          </a:solidFill>
                          <a:effectLst>
                            <a:outerShdw blurRad="38100" dist="38100" dir="2700000" algn="tl">
                              <a:srgbClr val="000000">
                                <a:alpha val="43137"/>
                              </a:srgbClr>
                            </a:outerShdw>
                          </a:effectLst>
                          <a:latin typeface="맑은 고딕"/>
                        </a:rPr>
                        <a:t> </a:t>
                      </a:r>
                      <a:r>
                        <a:rPr lang="en-US" altLang="ko-KR" sz="1100" b="1" i="0" u="none" strike="noStrike" dirty="0">
                          <a:solidFill>
                            <a:schemeClr val="bg1"/>
                          </a:solidFill>
                          <a:effectLst>
                            <a:outerShdw blurRad="38100" dist="38100" dir="2700000" algn="tl">
                              <a:srgbClr val="000000">
                                <a:alpha val="43137"/>
                              </a:srgbClr>
                            </a:outerShdw>
                          </a:effectLst>
                          <a:latin typeface="맑은 고딕"/>
                        </a:rPr>
                        <a:t>/ </a:t>
                      </a:r>
                      <a:r>
                        <a:rPr lang="ja-JP" altLang="en-US" sz="1100" b="1" i="0" u="none" strike="noStrike" dirty="0" smtClean="0">
                          <a:solidFill>
                            <a:schemeClr val="bg1"/>
                          </a:solidFill>
                          <a:effectLst>
                            <a:outerShdw blurRad="38100" dist="38100" dir="2700000" algn="tl">
                              <a:srgbClr val="000000">
                                <a:alpha val="43137"/>
                              </a:srgbClr>
                            </a:outerShdw>
                          </a:effectLst>
                          <a:latin typeface="맑은 고딕"/>
                        </a:rPr>
                        <a:t>決裁</a:t>
                      </a:r>
                      <a:endParaRPr lang="ko-KR" altLang="en-US" sz="1100" b="1" i="0" u="none" strike="noStrike" dirty="0">
                        <a:solidFill>
                          <a:schemeClr val="bg1"/>
                        </a:solidFill>
                        <a:effectLst>
                          <a:outerShdw blurRad="38100" dist="38100" dir="2700000" algn="tl">
                            <a:srgbClr val="000000">
                              <a:alpha val="43137"/>
                            </a:srgbClr>
                          </a:outerShdw>
                        </a:effectLst>
                        <a:latin typeface="맑은 고딕"/>
                      </a:endParaRPr>
                    </a:p>
                  </a:txBody>
                  <a:tcPr marL="8513" marR="8513" marT="8091" marB="0" anchor="ctr">
                    <a:lnL>
                      <a:noFill/>
                    </a:lnL>
                    <a:lnR>
                      <a:noFill/>
                    </a:lnR>
                    <a:lnT>
                      <a:noFill/>
                    </a:lnT>
                    <a:lnB>
                      <a:noFill/>
                    </a:lnB>
                    <a:solidFill>
                      <a:schemeClr val="accent5"/>
                    </a:solidFill>
                  </a:tcPr>
                </a:tc>
                <a:tc>
                  <a:txBody>
                    <a:bodyPr/>
                    <a:lstStyle/>
                    <a:p>
                      <a:pPr algn="l" fontAlgn="ctr"/>
                      <a:endParaRPr lang="ko-KR" altLang="en-US" sz="1000" b="1" i="0" u="none" strike="noStrike">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chemeClr val="accent5"/>
                          </a:solidFill>
                        </a:rPr>
                        <a:t>·</a:t>
                      </a:r>
                      <a:r>
                        <a:rPr lang="ko-KR" altLang="en-US" sz="1000" b="1" i="0" u="none" strike="noStrike" dirty="0" smtClean="0">
                          <a:solidFill>
                            <a:schemeClr val="tx1">
                              <a:lumMod val="65000"/>
                              <a:lumOff val="35000"/>
                            </a:schemeClr>
                          </a:solidFill>
                          <a:effectLst/>
                          <a:latin typeface="맑은 고딕"/>
                        </a:rPr>
                        <a:t> </a:t>
                      </a:r>
                      <a:r>
                        <a:rPr lang="ja-JP" altLang="en-US" sz="1000" b="1" i="0" u="none" strike="noStrike" dirty="0" smtClean="0">
                          <a:solidFill>
                            <a:schemeClr val="tx1">
                              <a:lumMod val="65000"/>
                              <a:lumOff val="35000"/>
                            </a:schemeClr>
                          </a:solidFill>
                          <a:effectLst/>
                          <a:latin typeface="맑은 고딕"/>
                        </a:rPr>
                        <a:t>予算設定</a:t>
                      </a:r>
                      <a:r>
                        <a:rPr lang="en-US" altLang="ja-JP" sz="1000" b="1" i="0" u="none" strike="noStrike" dirty="0" smtClean="0">
                          <a:solidFill>
                            <a:schemeClr val="tx1">
                              <a:lumMod val="65000"/>
                              <a:lumOff val="35000"/>
                            </a:schemeClr>
                          </a:solidFill>
                          <a:effectLst/>
                          <a:latin typeface="맑은 고딕"/>
                        </a:rPr>
                        <a:t>/</a:t>
                      </a:r>
                      <a:r>
                        <a:rPr lang="ja-JP" altLang="en-US" sz="1000" b="1" i="0" u="none" strike="noStrike" dirty="0" smtClean="0">
                          <a:solidFill>
                            <a:schemeClr val="tx1">
                              <a:lumMod val="65000"/>
                              <a:lumOff val="35000"/>
                            </a:schemeClr>
                          </a:solidFill>
                          <a:effectLst/>
                          <a:latin typeface="맑은 고딕"/>
                        </a:rPr>
                        <a:t>限度超過の管理</a:t>
                      </a: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chemeClr val="accent3"/>
                          </a:solidFill>
                        </a:rPr>
                        <a:t>· </a:t>
                      </a:r>
                      <a:r>
                        <a:rPr lang="ja-JP" altLang="en-US" sz="1000" b="1" i="0" u="none" strike="noStrike" dirty="0" smtClean="0">
                          <a:solidFill>
                            <a:schemeClr val="tx1">
                              <a:lumMod val="65000"/>
                              <a:lumOff val="35000"/>
                            </a:schemeClr>
                          </a:solidFill>
                          <a:effectLst/>
                          <a:latin typeface="맑은 고딕"/>
                        </a:rPr>
                        <a:t>人事変更内容管理</a:t>
                      </a: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noFill/>
                  </a:tcPr>
                </a:tc>
                <a:tc>
                  <a:txBody>
                    <a:bodyPr/>
                    <a:lstStyle/>
                    <a:p>
                      <a:pPr algn="l" fontAlgn="ct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extLst>
                  <a:ext uri="{0D108BD9-81ED-4DB2-BD59-A6C34878D82A}">
                    <a16:rowId xmlns:a16="http://schemas.microsoft.com/office/drawing/2014/main" val="10014"/>
                  </a:ext>
                </a:extLst>
              </a:tr>
              <a:tr h="306148">
                <a:tc>
                  <a:txBody>
                    <a:bodyPr/>
                    <a:lstStyle/>
                    <a:p>
                      <a:pPr algn="l" fontAlgn="ctr"/>
                      <a:r>
                        <a:rPr lang="en-US" altLang="ko-KR" sz="1000" b="1" dirty="0" smtClean="0">
                          <a:solidFill>
                            <a:schemeClr val="accent5"/>
                          </a:solidFill>
                        </a:rPr>
                        <a:t>·</a:t>
                      </a:r>
                      <a:r>
                        <a:rPr lang="ko-KR" altLang="en-US" sz="1000" b="1" i="0" u="none" strike="noStrike" dirty="0" smtClean="0">
                          <a:solidFill>
                            <a:schemeClr val="tx1">
                              <a:lumMod val="65000"/>
                              <a:lumOff val="35000"/>
                            </a:schemeClr>
                          </a:solidFill>
                          <a:effectLst/>
                          <a:latin typeface="맑은 고딕"/>
                        </a:rPr>
                        <a:t> </a:t>
                      </a:r>
                      <a:r>
                        <a:rPr lang="ja-JP" altLang="en-US" sz="1000" b="1" i="0" u="none" strike="noStrike" dirty="0" smtClean="0">
                          <a:solidFill>
                            <a:schemeClr val="tx1">
                              <a:lumMod val="65000"/>
                              <a:lumOff val="35000"/>
                            </a:schemeClr>
                          </a:solidFill>
                          <a:effectLst/>
                          <a:latin typeface="맑은 고딕"/>
                        </a:rPr>
                        <a:t>各種会計伝票の承認</a:t>
                      </a:r>
                      <a:r>
                        <a:rPr lang="en-US" altLang="ja-JP" sz="1000" b="1" i="0" u="none" strike="noStrike" dirty="0" smtClean="0">
                          <a:solidFill>
                            <a:schemeClr val="tx1">
                              <a:lumMod val="65000"/>
                              <a:lumOff val="35000"/>
                            </a:schemeClr>
                          </a:solidFill>
                          <a:effectLst/>
                          <a:latin typeface="맑은 고딕"/>
                        </a:rPr>
                        <a:t>/</a:t>
                      </a:r>
                      <a:r>
                        <a:rPr lang="ja-JP" altLang="en-US" sz="1000" b="1" i="0" u="none" strike="noStrike" dirty="0" smtClean="0">
                          <a:solidFill>
                            <a:schemeClr val="tx1">
                              <a:lumMod val="65000"/>
                              <a:lumOff val="35000"/>
                            </a:schemeClr>
                          </a:solidFill>
                          <a:effectLst/>
                          <a:latin typeface="맑은 고딕"/>
                        </a:rPr>
                        <a:t>決裁</a:t>
                      </a: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ctr" fontAlgn="ctr"/>
                      <a:r>
                        <a:rPr lang="ja-JP" altLang="en-US" sz="1100" b="1" i="0" u="none" strike="noStrike" dirty="0" smtClean="0">
                          <a:solidFill>
                            <a:schemeClr val="bg1"/>
                          </a:solidFill>
                          <a:effectLst>
                            <a:outerShdw blurRad="38100" dist="38100" dir="2700000" algn="tl">
                              <a:srgbClr val="000000">
                                <a:alpha val="43137"/>
                              </a:srgbClr>
                            </a:outerShdw>
                          </a:effectLst>
                          <a:latin typeface="맑은 고딕"/>
                        </a:rPr>
                        <a:t>固定資産</a:t>
                      </a:r>
                      <a:r>
                        <a:rPr lang="ko-KR" altLang="en-US" sz="1100" b="1" i="0" u="none" strike="noStrike" dirty="0" smtClean="0">
                          <a:solidFill>
                            <a:schemeClr val="bg1"/>
                          </a:solidFill>
                          <a:effectLst>
                            <a:outerShdw blurRad="38100" dist="38100" dir="2700000" algn="tl">
                              <a:srgbClr val="000000">
                                <a:alpha val="43137"/>
                              </a:srgbClr>
                            </a:outerShdw>
                          </a:effectLst>
                          <a:latin typeface="맑은 고딕"/>
                        </a:rPr>
                        <a:t> </a:t>
                      </a:r>
                      <a:r>
                        <a:rPr lang="en-US" altLang="ko-KR" sz="1100" b="1" i="0" u="none" strike="noStrike" dirty="0">
                          <a:solidFill>
                            <a:schemeClr val="bg1"/>
                          </a:solidFill>
                          <a:effectLst>
                            <a:outerShdw blurRad="38100" dist="38100" dir="2700000" algn="tl">
                              <a:srgbClr val="000000">
                                <a:alpha val="43137"/>
                              </a:srgbClr>
                            </a:outerShdw>
                          </a:effectLst>
                          <a:latin typeface="맑은 고딕"/>
                        </a:rPr>
                        <a:t>/ </a:t>
                      </a:r>
                      <a:r>
                        <a:rPr lang="ja-JP" altLang="en-US" sz="1100" b="1" i="0" u="none" strike="noStrike" dirty="0" smtClean="0">
                          <a:solidFill>
                            <a:schemeClr val="bg1"/>
                          </a:solidFill>
                          <a:effectLst>
                            <a:outerShdw blurRad="38100" dist="38100" dir="2700000" algn="tl">
                              <a:srgbClr val="000000">
                                <a:alpha val="43137"/>
                              </a:srgbClr>
                            </a:outerShdw>
                          </a:effectLst>
                          <a:latin typeface="맑은 고딕"/>
                        </a:rPr>
                        <a:t>手形管理</a:t>
                      </a:r>
                      <a:endParaRPr lang="ko-KR" altLang="en-US" sz="1100" b="1" i="0" u="none" strike="noStrike" dirty="0">
                        <a:solidFill>
                          <a:schemeClr val="bg1"/>
                        </a:solidFill>
                        <a:effectLst>
                          <a:outerShdw blurRad="38100" dist="38100" dir="2700000" algn="tl">
                            <a:srgbClr val="000000">
                              <a:alpha val="43137"/>
                            </a:srgbClr>
                          </a:outerShdw>
                        </a:effectLst>
                        <a:latin typeface="맑은 고딕"/>
                      </a:endParaRPr>
                    </a:p>
                  </a:txBody>
                  <a:tcPr marL="8513" marR="8513" marT="8091" marB="0" anchor="ctr">
                    <a:lnL>
                      <a:noFill/>
                    </a:lnL>
                    <a:lnR>
                      <a:noFill/>
                    </a:lnR>
                    <a:lnT>
                      <a:noFill/>
                    </a:lnT>
                    <a:lnB>
                      <a:noFill/>
                    </a:lnB>
                    <a:solidFill>
                      <a:schemeClr val="accent5"/>
                    </a:solidFill>
                  </a:tcPr>
                </a:tc>
                <a:tc>
                  <a:txBody>
                    <a:bodyPr/>
                    <a:lstStyle/>
                    <a:p>
                      <a:pPr algn="l" fontAlgn="ctr"/>
                      <a:endParaRPr lang="ko-KR" altLang="en-US" sz="1000" b="1" i="0" u="none" strike="noStrike">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chemeClr val="accent3"/>
                          </a:solidFill>
                        </a:rPr>
                        <a:t>· </a:t>
                      </a:r>
                      <a:r>
                        <a:rPr lang="ja-JP" altLang="en-US" sz="1000" b="1" i="0" u="none" strike="noStrike" dirty="0" smtClean="0">
                          <a:solidFill>
                            <a:schemeClr val="tx1">
                              <a:lumMod val="65000"/>
                              <a:lumOff val="35000"/>
                            </a:schemeClr>
                          </a:solidFill>
                          <a:effectLst/>
                          <a:latin typeface="맑은 고딕"/>
                        </a:rPr>
                        <a:t>入社</a:t>
                      </a:r>
                      <a:r>
                        <a:rPr lang="en-US" altLang="ja-JP" sz="1000" b="1" i="0" u="none" strike="noStrike" dirty="0" smtClean="0">
                          <a:solidFill>
                            <a:schemeClr val="tx1">
                              <a:lumMod val="65000"/>
                              <a:lumOff val="35000"/>
                            </a:schemeClr>
                          </a:solidFill>
                          <a:effectLst/>
                          <a:latin typeface="맑은 고딕"/>
                        </a:rPr>
                        <a:t>/</a:t>
                      </a:r>
                      <a:r>
                        <a:rPr lang="ja-JP" altLang="en-US" sz="1000" b="1" i="0" u="none" strike="noStrike" dirty="0" smtClean="0">
                          <a:solidFill>
                            <a:schemeClr val="tx1">
                              <a:lumMod val="65000"/>
                              <a:lumOff val="35000"/>
                            </a:schemeClr>
                          </a:solidFill>
                          <a:effectLst/>
                          <a:latin typeface="맑은 고딕"/>
                        </a:rPr>
                        <a:t>退職社員の管理</a:t>
                      </a: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extLst>
                  <a:ext uri="{0D108BD9-81ED-4DB2-BD59-A6C34878D82A}">
                    <a16:rowId xmlns:a16="http://schemas.microsoft.com/office/drawing/2014/main" val="10015"/>
                  </a:ext>
                </a:extLst>
              </a:tr>
              <a:tr h="306148">
                <a:tc>
                  <a:txBody>
                    <a:bodyPr/>
                    <a:lstStyle/>
                    <a:p>
                      <a:pPr algn="l" fontAlgn="ctr"/>
                      <a:r>
                        <a:rPr lang="en-US" altLang="ko-KR" sz="1000" b="1" dirty="0" smtClean="0">
                          <a:solidFill>
                            <a:schemeClr val="accent5"/>
                          </a:solidFill>
                        </a:rPr>
                        <a:t>·</a:t>
                      </a:r>
                      <a:r>
                        <a:rPr lang="ko-KR" altLang="en-US" sz="1000" b="1" i="0" u="none" strike="noStrike" dirty="0" smtClean="0">
                          <a:solidFill>
                            <a:schemeClr val="tx1">
                              <a:lumMod val="65000"/>
                              <a:lumOff val="35000"/>
                            </a:schemeClr>
                          </a:solidFill>
                          <a:effectLst/>
                          <a:latin typeface="맑은 고딕"/>
                        </a:rPr>
                        <a:t> </a:t>
                      </a:r>
                      <a:r>
                        <a:rPr lang="ja-JP" altLang="en-US" sz="1000" b="1" i="0" u="none" strike="noStrike" dirty="0" smtClean="0">
                          <a:solidFill>
                            <a:schemeClr val="tx1">
                              <a:lumMod val="65000"/>
                              <a:lumOff val="35000"/>
                            </a:schemeClr>
                          </a:solidFill>
                          <a:effectLst/>
                          <a:latin typeface="맑은 고딕"/>
                        </a:rPr>
                        <a:t>支出決議、仮払金精算など</a:t>
                      </a: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chemeClr val="accent5"/>
                          </a:solidFill>
                        </a:rPr>
                        <a:t>·</a:t>
                      </a:r>
                      <a:r>
                        <a:rPr lang="ko-KR" altLang="en-US" sz="1000" b="1" i="0" u="none" strike="noStrike" dirty="0" smtClean="0">
                          <a:solidFill>
                            <a:schemeClr val="tx1">
                              <a:lumMod val="65000"/>
                              <a:lumOff val="35000"/>
                            </a:schemeClr>
                          </a:solidFill>
                          <a:effectLst/>
                          <a:latin typeface="맑은 고딕"/>
                        </a:rPr>
                        <a:t> </a:t>
                      </a:r>
                      <a:r>
                        <a:rPr lang="ja-JP" altLang="en-US" sz="1000" b="1" i="0" u="none" strike="noStrike" dirty="0" smtClean="0">
                          <a:solidFill>
                            <a:schemeClr val="tx1">
                              <a:lumMod val="65000"/>
                              <a:lumOff val="35000"/>
                            </a:schemeClr>
                          </a:solidFill>
                          <a:effectLst/>
                          <a:latin typeface="맑은 고딕"/>
                        </a:rPr>
                        <a:t>固定資産の増減</a:t>
                      </a:r>
                      <a:r>
                        <a:rPr lang="en-US" altLang="ja-JP" sz="1000" b="1" i="0" u="none" strike="noStrike" dirty="0" smtClean="0">
                          <a:solidFill>
                            <a:schemeClr val="tx1">
                              <a:lumMod val="65000"/>
                              <a:lumOff val="35000"/>
                            </a:schemeClr>
                          </a:solidFill>
                          <a:effectLst/>
                          <a:latin typeface="맑은 고딕"/>
                        </a:rPr>
                        <a:t>/</a:t>
                      </a:r>
                      <a:r>
                        <a:rPr lang="ja-JP" altLang="en-US" sz="1000" b="1" i="0" u="none" strike="noStrike" dirty="0" smtClean="0">
                          <a:solidFill>
                            <a:schemeClr val="tx1">
                              <a:lumMod val="65000"/>
                              <a:lumOff val="35000"/>
                            </a:schemeClr>
                          </a:solidFill>
                          <a:effectLst/>
                          <a:latin typeface="맑은 고딕"/>
                        </a:rPr>
                        <a:t>減価償却</a:t>
                      </a: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extLst>
                  <a:ext uri="{0D108BD9-81ED-4DB2-BD59-A6C34878D82A}">
                    <a16:rowId xmlns:a16="http://schemas.microsoft.com/office/drawing/2014/main" val="10016"/>
                  </a:ext>
                </a:extLst>
              </a:tr>
              <a:tr h="306148">
                <a:tc>
                  <a:txBody>
                    <a:bodyPr/>
                    <a:lstStyle/>
                    <a:p>
                      <a:pPr algn="ctr" fontAlgn="ctr"/>
                      <a:r>
                        <a:rPr lang="ja-JP" altLang="en-US" sz="1100" b="1" i="0" u="none" strike="noStrike" dirty="0" smtClean="0">
                          <a:solidFill>
                            <a:schemeClr val="bg1"/>
                          </a:solidFill>
                          <a:effectLst>
                            <a:outerShdw blurRad="38100" dist="38100" dir="2700000" algn="tl">
                              <a:srgbClr val="000000">
                                <a:alpha val="43137"/>
                              </a:srgbClr>
                            </a:outerShdw>
                          </a:effectLst>
                          <a:latin typeface="맑은 고딕"/>
                        </a:rPr>
                        <a:t>区分別の会計管理</a:t>
                      </a:r>
                      <a:endParaRPr lang="ko-KR" altLang="en-US" sz="1100" b="1" i="0" u="none" strike="noStrike" dirty="0">
                        <a:solidFill>
                          <a:schemeClr val="bg1"/>
                        </a:solidFill>
                        <a:effectLst>
                          <a:outerShdw blurRad="38100" dist="38100" dir="2700000" algn="tl">
                            <a:srgbClr val="000000">
                              <a:alpha val="43137"/>
                            </a:srgbClr>
                          </a:outerShdw>
                        </a:effectLst>
                        <a:latin typeface="맑은 고딕"/>
                      </a:endParaRPr>
                    </a:p>
                  </a:txBody>
                  <a:tcPr marL="8513" marR="8513" marT="8091" marB="0" anchor="ctr">
                    <a:lnL>
                      <a:noFill/>
                    </a:lnL>
                    <a:lnR>
                      <a:noFill/>
                    </a:lnR>
                    <a:lnT>
                      <a:noFill/>
                    </a:lnT>
                    <a:lnB>
                      <a:noFill/>
                    </a:lnB>
                    <a:solidFill>
                      <a:schemeClr val="accent5"/>
                    </a:solidFill>
                  </a:tcPr>
                </a:tc>
                <a:tc>
                  <a:txBody>
                    <a:bodyPr/>
                    <a:lstStyle/>
                    <a:p>
                      <a:pPr algn="l" fontAlgn="ctr"/>
                      <a:endParaRPr lang="ko-KR" altLang="en-US" sz="1000" b="1" i="0" u="none" strike="noStrike">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chemeClr val="accent5"/>
                          </a:solidFill>
                        </a:rPr>
                        <a:t>·</a:t>
                      </a:r>
                      <a:r>
                        <a:rPr lang="ko-KR" altLang="en-US" sz="1000" b="1" i="0" u="none" strike="noStrike" dirty="0" smtClean="0">
                          <a:solidFill>
                            <a:schemeClr val="tx1">
                              <a:lumMod val="65000"/>
                              <a:lumOff val="35000"/>
                            </a:schemeClr>
                          </a:solidFill>
                          <a:effectLst/>
                          <a:latin typeface="맑은 고딕"/>
                        </a:rPr>
                        <a:t> </a:t>
                      </a:r>
                      <a:r>
                        <a:rPr lang="ja-JP" altLang="en-US" sz="1000" b="1" i="0" u="none" strike="noStrike" dirty="0" smtClean="0">
                          <a:solidFill>
                            <a:schemeClr val="tx1">
                              <a:lumMod val="65000"/>
                              <a:lumOff val="35000"/>
                            </a:schemeClr>
                          </a:solidFill>
                          <a:effectLst/>
                          <a:latin typeface="맑은 고딕"/>
                        </a:rPr>
                        <a:t>手形の発行</a:t>
                      </a:r>
                      <a:r>
                        <a:rPr lang="en-US" altLang="ko-KR" sz="1000" b="1" i="0" u="none" strike="noStrike" dirty="0" smtClean="0">
                          <a:solidFill>
                            <a:schemeClr val="tx1">
                              <a:lumMod val="65000"/>
                              <a:lumOff val="35000"/>
                            </a:schemeClr>
                          </a:solidFill>
                          <a:effectLst/>
                          <a:latin typeface="맑은 고딕"/>
                        </a:rPr>
                        <a:t>/</a:t>
                      </a:r>
                      <a:r>
                        <a:rPr lang="ja-JP" altLang="en-US" sz="1000" b="1" i="0" u="none" strike="noStrike" dirty="0" smtClean="0">
                          <a:solidFill>
                            <a:schemeClr val="tx1">
                              <a:lumMod val="65000"/>
                              <a:lumOff val="35000"/>
                            </a:schemeClr>
                          </a:solidFill>
                          <a:effectLst/>
                          <a:latin typeface="맑은 고딕"/>
                        </a:rPr>
                        <a:t>受領</a:t>
                      </a:r>
                      <a:r>
                        <a:rPr lang="en-US" altLang="ko-KR" sz="1000" b="1" i="0" u="none" strike="noStrike" dirty="0" smtClean="0">
                          <a:solidFill>
                            <a:schemeClr val="tx1">
                              <a:lumMod val="65000"/>
                              <a:lumOff val="35000"/>
                            </a:schemeClr>
                          </a:solidFill>
                          <a:effectLst/>
                          <a:latin typeface="맑은 고딕"/>
                        </a:rPr>
                        <a:t>/</a:t>
                      </a:r>
                      <a:r>
                        <a:rPr lang="ja-JP" altLang="en-US" sz="1000" b="1" i="0" u="none" strike="noStrike" dirty="0" smtClean="0">
                          <a:solidFill>
                            <a:schemeClr val="tx1">
                              <a:lumMod val="65000"/>
                              <a:lumOff val="35000"/>
                            </a:schemeClr>
                          </a:solidFill>
                          <a:effectLst/>
                          <a:latin typeface="맑은 고딕"/>
                        </a:rPr>
                        <a:t>割引</a:t>
                      </a:r>
                      <a:r>
                        <a:rPr lang="en-US" altLang="ko-KR" sz="1000" b="1" i="0" u="none" strike="noStrike" dirty="0" smtClean="0">
                          <a:solidFill>
                            <a:schemeClr val="tx1">
                              <a:lumMod val="65000"/>
                              <a:lumOff val="35000"/>
                            </a:schemeClr>
                          </a:solidFill>
                          <a:effectLst/>
                          <a:latin typeface="맑은 고딕"/>
                        </a:rPr>
                        <a:t>/</a:t>
                      </a:r>
                      <a:r>
                        <a:rPr lang="ja-JP" altLang="en-US" sz="1000" b="1" i="0" u="none" strike="noStrike" dirty="0" smtClean="0">
                          <a:solidFill>
                            <a:schemeClr val="tx1">
                              <a:lumMod val="65000"/>
                              <a:lumOff val="35000"/>
                            </a:schemeClr>
                          </a:solidFill>
                          <a:effectLst/>
                          <a:latin typeface="맑은 고딕"/>
                        </a:rPr>
                        <a:t>決済</a:t>
                      </a: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en-US" altLang="ko-KR" sz="1000" b="1" i="0" u="none" strike="noStrike" dirty="0">
                        <a:solidFill>
                          <a:schemeClr val="tx1">
                            <a:lumMod val="65000"/>
                            <a:lumOff val="35000"/>
                          </a:schemeClr>
                        </a:solidFill>
                        <a:effectLst/>
                        <a:latin typeface="맑은 고딕"/>
                      </a:endParaRPr>
                    </a:p>
                  </a:txBody>
                  <a:tcPr marL="8513" marR="8513" marT="8091" marB="0">
                    <a:lnL>
                      <a:noFill/>
                    </a:lnL>
                    <a:lnR>
                      <a:noFill/>
                    </a:lnR>
                    <a:lnT>
                      <a:noFill/>
                    </a:lnT>
                    <a:lnB>
                      <a:noFill/>
                    </a:lnB>
                  </a:tcPr>
                </a:tc>
                <a:extLst>
                  <a:ext uri="{0D108BD9-81ED-4DB2-BD59-A6C34878D82A}">
                    <a16:rowId xmlns:a16="http://schemas.microsoft.com/office/drawing/2014/main" val="10017"/>
                  </a:ext>
                </a:extLst>
              </a:tr>
              <a:tr h="306148">
                <a:tc>
                  <a:txBody>
                    <a:bodyPr/>
                    <a:lstStyle/>
                    <a:p>
                      <a:pPr algn="l" fontAlgn="ctr"/>
                      <a:r>
                        <a:rPr lang="en-US" altLang="ko-KR" sz="1000" b="1" dirty="0" smtClean="0">
                          <a:solidFill>
                            <a:schemeClr val="accent5"/>
                          </a:solidFill>
                        </a:rPr>
                        <a:t>·</a:t>
                      </a:r>
                      <a:r>
                        <a:rPr lang="ko-KR" altLang="en-US" sz="1000" b="1" i="0" u="none" strike="noStrike" dirty="0" smtClean="0">
                          <a:solidFill>
                            <a:schemeClr val="tx1">
                              <a:lumMod val="65000"/>
                              <a:lumOff val="35000"/>
                            </a:schemeClr>
                          </a:solidFill>
                          <a:effectLst/>
                          <a:latin typeface="맑은 고딕"/>
                        </a:rPr>
                        <a:t> </a:t>
                      </a:r>
                      <a:r>
                        <a:rPr lang="ja-JP" altLang="en-US" sz="1000" b="1" i="0" u="none" strike="noStrike" dirty="0" smtClean="0">
                          <a:solidFill>
                            <a:schemeClr val="tx1">
                              <a:lumMod val="65000"/>
                              <a:lumOff val="35000"/>
                            </a:schemeClr>
                          </a:solidFill>
                          <a:effectLst/>
                          <a:latin typeface="맑은 고딕"/>
                        </a:rPr>
                        <a:t>区分単位別の会計</a:t>
                      </a:r>
                      <a:r>
                        <a:rPr lang="en-US" altLang="ko-KR" sz="1000" b="1" i="0" u="none" strike="noStrike" dirty="0" smtClean="0">
                          <a:solidFill>
                            <a:schemeClr val="tx1">
                              <a:lumMod val="65000"/>
                              <a:lumOff val="35000"/>
                            </a:schemeClr>
                          </a:solidFill>
                          <a:effectLst/>
                          <a:latin typeface="맑은 고딕"/>
                        </a:rPr>
                        <a:t>/</a:t>
                      </a:r>
                      <a:r>
                        <a:rPr lang="ja-JP" altLang="en-US" sz="1000" b="1" i="0" u="none" strike="noStrike" dirty="0" smtClean="0">
                          <a:solidFill>
                            <a:schemeClr val="tx1">
                              <a:lumMod val="65000"/>
                              <a:lumOff val="35000"/>
                            </a:schemeClr>
                          </a:solidFill>
                          <a:effectLst/>
                          <a:latin typeface="맑은 고딕"/>
                        </a:rPr>
                        <a:t>資金管理</a:t>
                      </a: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ctr" fontAlgn="ctr"/>
                      <a:r>
                        <a:rPr lang="ja-JP" altLang="en-US" sz="1100" b="1" i="0" u="none" strike="noStrike" dirty="0" smtClean="0">
                          <a:solidFill>
                            <a:schemeClr val="bg1"/>
                          </a:solidFill>
                          <a:effectLst>
                            <a:outerShdw blurRad="38100" dist="38100" dir="2700000" algn="tl">
                              <a:srgbClr val="000000">
                                <a:alpha val="43137"/>
                              </a:srgbClr>
                            </a:outerShdw>
                          </a:effectLst>
                          <a:latin typeface="맑은 고딕"/>
                        </a:rPr>
                        <a:t>貿易業</a:t>
                      </a:r>
                      <a:r>
                        <a:rPr lang="ko-KR" altLang="en-US" sz="1100" b="1" i="0" u="none" strike="noStrike" dirty="0" smtClean="0">
                          <a:solidFill>
                            <a:schemeClr val="bg1"/>
                          </a:solidFill>
                          <a:effectLst>
                            <a:outerShdw blurRad="38100" dist="38100" dir="2700000" algn="tl">
                              <a:srgbClr val="000000">
                                <a:alpha val="43137"/>
                              </a:srgbClr>
                            </a:outerShdw>
                          </a:effectLst>
                          <a:latin typeface="맑은 고딕"/>
                        </a:rPr>
                        <a:t> </a:t>
                      </a:r>
                      <a:r>
                        <a:rPr lang="en-US" altLang="ko-KR" sz="1100" b="1" i="0" u="none" strike="noStrike" dirty="0" smtClean="0">
                          <a:solidFill>
                            <a:schemeClr val="bg1"/>
                          </a:solidFill>
                          <a:effectLst>
                            <a:outerShdw blurRad="38100" dist="38100" dir="2700000" algn="tl">
                              <a:srgbClr val="000000">
                                <a:alpha val="43137"/>
                              </a:srgbClr>
                            </a:outerShdw>
                          </a:effectLst>
                          <a:latin typeface="맑은 고딕"/>
                        </a:rPr>
                        <a:t>/ </a:t>
                      </a:r>
                      <a:r>
                        <a:rPr lang="ja-JP" altLang="en-US" sz="1100" b="1" i="0" u="none" strike="noStrike" dirty="0" smtClean="0">
                          <a:solidFill>
                            <a:schemeClr val="bg1"/>
                          </a:solidFill>
                          <a:effectLst>
                            <a:outerShdw blurRad="38100" dist="38100" dir="2700000" algn="tl">
                              <a:srgbClr val="000000">
                                <a:alpha val="43137"/>
                              </a:srgbClr>
                            </a:outerShdw>
                          </a:effectLst>
                          <a:latin typeface="맑은 고딕"/>
                        </a:rPr>
                        <a:t>外貨管理</a:t>
                      </a:r>
                      <a:endParaRPr lang="ko-KR" altLang="en-US" sz="1100" b="1" i="0" u="none" strike="noStrike" dirty="0">
                        <a:solidFill>
                          <a:schemeClr val="bg1"/>
                        </a:solidFill>
                        <a:effectLst>
                          <a:outerShdw blurRad="38100" dist="38100" dir="2700000" algn="tl">
                            <a:srgbClr val="000000">
                              <a:alpha val="43137"/>
                            </a:srgbClr>
                          </a:outerShdw>
                        </a:effectLst>
                        <a:latin typeface="맑은 고딕"/>
                      </a:endParaRPr>
                    </a:p>
                  </a:txBody>
                  <a:tcPr marL="8513" marR="8513" marT="8091" marB="0" anchor="ctr">
                    <a:lnL>
                      <a:noFill/>
                    </a:lnL>
                    <a:lnR>
                      <a:noFill/>
                    </a:lnR>
                    <a:lnT>
                      <a:noFill/>
                    </a:lnT>
                    <a:lnB>
                      <a:noFill/>
                    </a:lnB>
                    <a:solidFill>
                      <a:schemeClr val="accent5"/>
                    </a:solidFill>
                  </a:tcPr>
                </a:tc>
                <a:tc>
                  <a:txBody>
                    <a:bodyPr/>
                    <a:lstStyle/>
                    <a:p>
                      <a:pPr algn="l" fontAlgn="ctr"/>
                      <a:endParaRPr lang="ko-KR" altLang="en-US" sz="1000" b="1" i="0" u="none" strike="noStrike">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en-US" altLang="ko-KR" sz="1000" b="1" i="0" u="none" strike="noStrike" dirty="0">
                        <a:solidFill>
                          <a:schemeClr val="tx1">
                            <a:lumMod val="65000"/>
                            <a:lumOff val="35000"/>
                          </a:schemeClr>
                        </a:solidFill>
                        <a:effectLst/>
                        <a:latin typeface="맑은 고딕"/>
                      </a:endParaRPr>
                    </a:p>
                  </a:txBody>
                  <a:tcPr marL="8513" marR="8513" marT="8091" marB="0">
                    <a:lnL>
                      <a:noFill/>
                    </a:lnL>
                    <a:lnR>
                      <a:noFill/>
                    </a:lnR>
                    <a:lnT>
                      <a:noFill/>
                    </a:lnT>
                    <a:lnB>
                      <a:noFill/>
                    </a:lnB>
                  </a:tcPr>
                </a:tc>
                <a:extLst>
                  <a:ext uri="{0D108BD9-81ED-4DB2-BD59-A6C34878D82A}">
                    <a16:rowId xmlns:a16="http://schemas.microsoft.com/office/drawing/2014/main" val="10018"/>
                  </a:ext>
                </a:extLst>
              </a:tr>
              <a:tr h="306148">
                <a:tc>
                  <a:txBody>
                    <a:bodyPr/>
                    <a:lstStyle/>
                    <a:p>
                      <a:pPr algn="l" fontAlgn="ctr"/>
                      <a:r>
                        <a:rPr lang="en-US" altLang="ko-KR" sz="1000" b="1" dirty="0" smtClean="0">
                          <a:solidFill>
                            <a:schemeClr val="accent5"/>
                          </a:solidFill>
                        </a:rPr>
                        <a:t>· </a:t>
                      </a:r>
                      <a:r>
                        <a:rPr lang="ja-JP" altLang="en-US" sz="1000" b="1" i="0" u="none" strike="noStrike" dirty="0" smtClean="0">
                          <a:solidFill>
                            <a:schemeClr val="tx1">
                              <a:lumMod val="65000"/>
                              <a:lumOff val="35000"/>
                            </a:schemeClr>
                          </a:solidFill>
                          <a:effectLst/>
                          <a:latin typeface="맑은 고딕"/>
                        </a:rPr>
                        <a:t>部署</a:t>
                      </a:r>
                      <a:r>
                        <a:rPr lang="en-US" altLang="ko-KR" sz="1000" b="1" i="0" u="none" strike="noStrike" dirty="0" smtClean="0">
                          <a:solidFill>
                            <a:schemeClr val="tx1">
                              <a:lumMod val="65000"/>
                              <a:lumOff val="35000"/>
                            </a:schemeClr>
                          </a:solidFill>
                          <a:effectLst/>
                          <a:latin typeface="맑은 고딕"/>
                        </a:rPr>
                        <a:t>/</a:t>
                      </a:r>
                      <a:r>
                        <a:rPr lang="ja-JP" altLang="en-US" sz="1000" b="1" i="0" u="none" strike="noStrike" dirty="0" smtClean="0">
                          <a:solidFill>
                            <a:schemeClr val="tx1">
                              <a:lumMod val="65000"/>
                              <a:lumOff val="35000"/>
                            </a:schemeClr>
                          </a:solidFill>
                          <a:effectLst/>
                          <a:latin typeface="맑은 고딕"/>
                        </a:rPr>
                        <a:t>プロジェクト単位</a:t>
                      </a: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chemeClr val="accent5"/>
                          </a:solidFill>
                        </a:rPr>
                        <a:t>·</a:t>
                      </a:r>
                      <a:r>
                        <a:rPr lang="en-US" altLang="ko-KR" sz="1000" b="1" i="0" u="none" strike="noStrike" dirty="0" smtClean="0">
                          <a:solidFill>
                            <a:schemeClr val="tx1">
                              <a:lumMod val="65000"/>
                              <a:lumOff val="35000"/>
                            </a:schemeClr>
                          </a:solidFill>
                          <a:effectLst/>
                          <a:latin typeface="맑은 고딕"/>
                        </a:rPr>
                        <a:t> </a:t>
                      </a:r>
                      <a:r>
                        <a:rPr lang="ja-JP" altLang="en-US" sz="1000" b="1" i="0" u="none" strike="noStrike" dirty="0" smtClean="0">
                          <a:solidFill>
                            <a:schemeClr val="tx1">
                              <a:lumMod val="65000"/>
                              <a:lumOff val="35000"/>
                            </a:schemeClr>
                          </a:solidFill>
                          <a:effectLst/>
                          <a:latin typeface="+mn-lt"/>
                        </a:rPr>
                        <a:t>輸入付帯費用の輸入件別管理</a:t>
                      </a: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en-US" altLang="ko-KR" sz="1000" b="1" i="0" u="none" strike="noStrike" dirty="0">
                        <a:solidFill>
                          <a:schemeClr val="tx1">
                            <a:lumMod val="65000"/>
                            <a:lumOff val="35000"/>
                          </a:schemeClr>
                        </a:solidFill>
                        <a:effectLst/>
                        <a:latin typeface="맑은 고딕"/>
                      </a:endParaRPr>
                    </a:p>
                  </a:txBody>
                  <a:tcPr marL="8513" marR="8513" marT="8091" marB="0">
                    <a:lnL>
                      <a:noFill/>
                    </a:lnL>
                    <a:lnR>
                      <a:noFill/>
                    </a:lnR>
                    <a:lnT>
                      <a:noFill/>
                    </a:lnT>
                    <a:lnB>
                      <a:noFill/>
                    </a:lnB>
                  </a:tcPr>
                </a:tc>
                <a:extLst>
                  <a:ext uri="{0D108BD9-81ED-4DB2-BD59-A6C34878D82A}">
                    <a16:rowId xmlns:a16="http://schemas.microsoft.com/office/drawing/2014/main" val="10019"/>
                  </a:ext>
                </a:extLst>
              </a:tr>
              <a:tr h="306148">
                <a:tc>
                  <a:txBody>
                    <a:bodyPr/>
                    <a:lstStyle/>
                    <a:p>
                      <a:pPr algn="l" fontAlgn="ctr"/>
                      <a:r>
                        <a:rPr lang="en-US" altLang="ko-KR" sz="1000" b="1" dirty="0" smtClean="0">
                          <a:solidFill>
                            <a:schemeClr val="accent5"/>
                          </a:solidFill>
                        </a:rPr>
                        <a:t>·</a:t>
                      </a:r>
                      <a:r>
                        <a:rPr lang="ko-KR" altLang="en-US" sz="1000" b="1" i="0" u="none" strike="noStrike" dirty="0" smtClean="0">
                          <a:solidFill>
                            <a:schemeClr val="tx1">
                              <a:lumMod val="65000"/>
                              <a:lumOff val="35000"/>
                            </a:schemeClr>
                          </a:solidFill>
                          <a:effectLst/>
                          <a:latin typeface="맑은 고딕"/>
                        </a:rPr>
                        <a:t> </a:t>
                      </a:r>
                      <a:r>
                        <a:rPr lang="ja-JP" altLang="en-US" sz="1000" b="1" i="0" u="none" strike="noStrike" dirty="0" smtClean="0">
                          <a:solidFill>
                            <a:schemeClr val="tx1">
                              <a:lumMod val="65000"/>
                              <a:lumOff val="35000"/>
                            </a:schemeClr>
                          </a:solidFill>
                          <a:effectLst/>
                          <a:latin typeface="맑은 고딕"/>
                        </a:rPr>
                        <a:t>伝票入力</a:t>
                      </a:r>
                      <a:r>
                        <a:rPr lang="en-US" altLang="ko-KR" sz="1000" b="1" i="0" u="none" strike="noStrike" dirty="0" smtClean="0">
                          <a:solidFill>
                            <a:schemeClr val="tx1">
                              <a:lumMod val="65000"/>
                              <a:lumOff val="35000"/>
                            </a:schemeClr>
                          </a:solidFill>
                          <a:effectLst/>
                          <a:latin typeface="맑은 고딕"/>
                        </a:rPr>
                        <a:t>/</a:t>
                      </a:r>
                      <a:r>
                        <a:rPr lang="ja-JP" altLang="en-US" sz="1000" b="1" i="0" u="none" strike="noStrike" dirty="0" smtClean="0">
                          <a:solidFill>
                            <a:schemeClr val="tx1">
                              <a:lumMod val="65000"/>
                              <a:lumOff val="35000"/>
                            </a:schemeClr>
                          </a:solidFill>
                          <a:effectLst/>
                          <a:latin typeface="맑은 고딕"/>
                        </a:rPr>
                        <a:t>照会</a:t>
                      </a:r>
                      <a:r>
                        <a:rPr lang="en-US" altLang="ko-KR" sz="1000" b="1" i="0" u="none" strike="noStrike" dirty="0" smtClean="0">
                          <a:solidFill>
                            <a:schemeClr val="tx1">
                              <a:lumMod val="65000"/>
                              <a:lumOff val="35000"/>
                            </a:schemeClr>
                          </a:solidFill>
                          <a:effectLst/>
                          <a:latin typeface="맑은 고딕"/>
                        </a:rPr>
                        <a:t>/</a:t>
                      </a:r>
                      <a:r>
                        <a:rPr lang="ja-JP" altLang="en-US" sz="1000" b="1" i="0" u="none" strike="noStrike" dirty="0" smtClean="0">
                          <a:solidFill>
                            <a:schemeClr val="tx1">
                              <a:lumMod val="65000"/>
                              <a:lumOff val="35000"/>
                            </a:schemeClr>
                          </a:solidFill>
                          <a:effectLst/>
                          <a:latin typeface="맑은 고딕"/>
                        </a:rPr>
                        <a:t>原価</a:t>
                      </a:r>
                      <a:r>
                        <a:rPr lang="en-US" altLang="ko-KR" sz="1000" b="1" i="0" u="none" strike="noStrike" dirty="0" smtClean="0">
                          <a:solidFill>
                            <a:schemeClr val="tx1">
                              <a:lumMod val="65000"/>
                              <a:lumOff val="35000"/>
                            </a:schemeClr>
                          </a:solidFill>
                          <a:effectLst/>
                          <a:latin typeface="맑은 고딕"/>
                        </a:rPr>
                        <a:t>/</a:t>
                      </a:r>
                      <a:r>
                        <a:rPr lang="ja-JP" altLang="en-US" sz="1000" b="1" i="0" u="none" strike="noStrike" dirty="0" smtClean="0">
                          <a:solidFill>
                            <a:schemeClr val="tx1">
                              <a:lumMod val="65000"/>
                              <a:lumOff val="35000"/>
                            </a:schemeClr>
                          </a:solidFill>
                          <a:effectLst/>
                          <a:latin typeface="맑은 고딕"/>
                        </a:rPr>
                        <a:t>損益など</a:t>
                      </a: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r>
                        <a:rPr lang="en-US" altLang="ko-KR" sz="1000" b="1" dirty="0" smtClean="0">
                          <a:solidFill>
                            <a:schemeClr val="accent5"/>
                          </a:solidFill>
                        </a:rPr>
                        <a:t>·</a:t>
                      </a:r>
                      <a:r>
                        <a:rPr lang="ko-KR" altLang="en-US" sz="1000" b="1" i="0" u="none" strike="noStrike" dirty="0" smtClean="0">
                          <a:solidFill>
                            <a:schemeClr val="tx1">
                              <a:lumMod val="65000"/>
                              <a:lumOff val="35000"/>
                            </a:schemeClr>
                          </a:solidFill>
                          <a:effectLst/>
                          <a:latin typeface="맑은 고딕"/>
                        </a:rPr>
                        <a:t> </a:t>
                      </a:r>
                      <a:r>
                        <a:rPr lang="en-US" altLang="ko-KR" sz="1000" b="1" i="0" u="none" strike="noStrike" dirty="0" smtClean="0">
                          <a:solidFill>
                            <a:schemeClr val="tx1">
                              <a:lumMod val="65000"/>
                              <a:lumOff val="35000"/>
                            </a:schemeClr>
                          </a:solidFill>
                          <a:effectLst/>
                          <a:latin typeface="+mn-lt"/>
                        </a:rPr>
                        <a:t>Invoice / Packing List</a:t>
                      </a:r>
                      <a:r>
                        <a:rPr lang="ja-JP" altLang="en-US" sz="1000" b="1" i="0" u="none" strike="noStrike" dirty="0" smtClean="0">
                          <a:solidFill>
                            <a:schemeClr val="tx1">
                              <a:lumMod val="65000"/>
                              <a:lumOff val="35000"/>
                            </a:schemeClr>
                          </a:solidFill>
                          <a:effectLst/>
                          <a:latin typeface="+mn-lt"/>
                        </a:rPr>
                        <a:t>の作成</a:t>
                      </a: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dirty="0">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ko-KR" altLang="en-US" sz="1000" b="1" i="0" u="none" strike="noStrike">
                        <a:solidFill>
                          <a:schemeClr val="tx1">
                            <a:lumMod val="65000"/>
                            <a:lumOff val="35000"/>
                          </a:schemeClr>
                        </a:solidFill>
                        <a:effectLst/>
                        <a:latin typeface="맑은 고딕"/>
                      </a:endParaRPr>
                    </a:p>
                  </a:txBody>
                  <a:tcPr marL="8513" marR="8513" marT="8091" marB="0" anchor="ctr">
                    <a:lnL>
                      <a:noFill/>
                    </a:lnL>
                    <a:lnR>
                      <a:noFill/>
                    </a:lnR>
                    <a:lnT>
                      <a:noFill/>
                    </a:lnT>
                    <a:lnB>
                      <a:noFill/>
                    </a:lnB>
                  </a:tcPr>
                </a:tc>
                <a:tc>
                  <a:txBody>
                    <a:bodyPr/>
                    <a:lstStyle/>
                    <a:p>
                      <a:pPr algn="l" fontAlgn="ctr"/>
                      <a:endParaRPr lang="en-US" altLang="ko-KR" sz="1000" b="1" i="0" u="none" strike="noStrike" dirty="0">
                        <a:solidFill>
                          <a:schemeClr val="tx1">
                            <a:lumMod val="65000"/>
                            <a:lumOff val="35000"/>
                          </a:schemeClr>
                        </a:solidFill>
                        <a:effectLst/>
                        <a:latin typeface="맑은 고딕"/>
                      </a:endParaRPr>
                    </a:p>
                  </a:txBody>
                  <a:tcPr marL="8513" marR="8513" marT="8091" marB="0">
                    <a:lnL>
                      <a:noFill/>
                    </a:lnL>
                    <a:lnR>
                      <a:noFill/>
                    </a:lnR>
                    <a:lnT>
                      <a:noFill/>
                    </a:lnT>
                    <a:lnB>
                      <a:noFill/>
                    </a:lnB>
                  </a:tcPr>
                </a:tc>
                <a:extLst>
                  <a:ext uri="{0D108BD9-81ED-4DB2-BD59-A6C34878D82A}">
                    <a16:rowId xmlns:a16="http://schemas.microsoft.com/office/drawing/2014/main" val="10020"/>
                  </a:ext>
                </a:extLst>
              </a:tr>
            </a:tbl>
          </a:graphicData>
        </a:graphic>
      </p:graphicFrame>
      <p:cxnSp>
        <p:nvCxnSpPr>
          <p:cNvPr id="8" name="직선 연결선 7"/>
          <p:cNvCxnSpPr/>
          <p:nvPr/>
        </p:nvCxnSpPr>
        <p:spPr>
          <a:xfrm flipV="1">
            <a:off x="1790" y="547895"/>
            <a:ext cx="10435614" cy="244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평행 사변형 8"/>
          <p:cNvSpPr/>
          <p:nvPr/>
        </p:nvSpPr>
        <p:spPr>
          <a:xfrm>
            <a:off x="9977943" y="0"/>
            <a:ext cx="601367" cy="540559"/>
          </a:xfrm>
          <a:prstGeom prst="parallelogram">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1919" tIns="50960" rIns="101919" bIns="50960" rtlCol="0" anchor="ctr"/>
          <a:lstStyle/>
          <a:p>
            <a:pPr algn="ctr"/>
            <a:endParaRPr lang="ko-KR" altLang="en-US"/>
          </a:p>
        </p:txBody>
      </p:sp>
    </p:spTree>
    <p:extLst>
      <p:ext uri="{BB962C8B-B14F-4D97-AF65-F5344CB8AC3E}">
        <p14:creationId xmlns:p14="http://schemas.microsoft.com/office/powerpoint/2010/main" val="12448143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0" y="3"/>
            <a:ext cx="10909300" cy="540558"/>
          </a:xfrm>
        </p:spPr>
        <p:txBody>
          <a:bodyPr>
            <a:normAutofit/>
          </a:bodyPr>
          <a:lstStyle/>
          <a:p>
            <a:pPr algn="l"/>
            <a:r>
              <a:rPr lang="en-US" altLang="ko-KR" sz="2200" dirty="0">
                <a:solidFill>
                  <a:schemeClr val="tx1">
                    <a:lumMod val="50000"/>
                    <a:lumOff val="50000"/>
                  </a:schemeClr>
                </a:solidFill>
              </a:rPr>
              <a:t>	</a:t>
            </a:r>
            <a:r>
              <a:rPr lang="ja-JP" altLang="en-US" sz="2200" dirty="0" smtClean="0">
                <a:solidFill>
                  <a:schemeClr val="tx1">
                    <a:lumMod val="50000"/>
                    <a:lumOff val="50000"/>
                  </a:schemeClr>
                </a:solidFill>
              </a:rPr>
              <a:t>在庫管理</a:t>
            </a:r>
            <a:endParaRPr lang="ko-KR" altLang="en-US" sz="2200" dirty="0">
              <a:solidFill>
                <a:schemeClr val="tx1">
                  <a:lumMod val="50000"/>
                  <a:lumOff val="50000"/>
                </a:schemeClr>
              </a:solidFill>
            </a:endParaRPr>
          </a:p>
        </p:txBody>
      </p:sp>
      <p:sp>
        <p:nvSpPr>
          <p:cNvPr id="6" name="TextBox 5"/>
          <p:cNvSpPr txBox="1"/>
          <p:nvPr/>
        </p:nvSpPr>
        <p:spPr>
          <a:xfrm>
            <a:off x="332905" y="720229"/>
            <a:ext cx="4861494" cy="334810"/>
          </a:xfrm>
          <a:prstGeom prst="rect">
            <a:avLst/>
          </a:prstGeom>
          <a:noFill/>
        </p:spPr>
        <p:txBody>
          <a:bodyPr wrap="square" lIns="87732" tIns="43866" rIns="87732" bIns="43866" rtlCol="0">
            <a:spAutoFit/>
          </a:bodyPr>
          <a:lstStyle>
            <a:defPPr>
              <a:defRPr lang="ko-KR"/>
            </a:defPPr>
            <a:lvl1pPr>
              <a:defRPr sz="1800" b="1" i="1" spc="100">
                <a:solidFill>
                  <a:schemeClr val="accent6"/>
                </a:solidFill>
              </a:defRPr>
            </a:lvl1pPr>
          </a:lstStyle>
          <a:p>
            <a:r>
              <a:rPr lang="ja-JP" altLang="en-US" sz="1600" dirty="0" smtClean="0">
                <a:solidFill>
                  <a:schemeClr val="accent1"/>
                </a:solidFill>
              </a:rPr>
              <a:t>在庫と関連した全ての機能を提供</a:t>
            </a:r>
            <a:endParaRPr lang="ko-KR" altLang="en-US" sz="1600" dirty="0">
              <a:solidFill>
                <a:schemeClr val="accent1"/>
              </a:solidFill>
            </a:endParaRPr>
          </a:p>
        </p:txBody>
      </p:sp>
      <p:sp>
        <p:nvSpPr>
          <p:cNvPr id="7" name="TextBox 6"/>
          <p:cNvSpPr txBox="1"/>
          <p:nvPr/>
        </p:nvSpPr>
        <p:spPr>
          <a:xfrm>
            <a:off x="333875" y="1098867"/>
            <a:ext cx="5264791" cy="1242751"/>
          </a:xfrm>
          <a:prstGeom prst="rect">
            <a:avLst/>
          </a:prstGeom>
          <a:noFill/>
        </p:spPr>
        <p:txBody>
          <a:bodyPr wrap="square" lIns="87732" tIns="43866" rIns="87732" bIns="43866" rtlCol="0">
            <a:spAutoFit/>
          </a:bodyPr>
          <a:lstStyle>
            <a:defPPr>
              <a:defRPr lang="ko-KR"/>
            </a:defPPr>
            <a:lvl1pPr marL="171450" indent="-171450">
              <a:lnSpc>
                <a:spcPct val="150000"/>
              </a:lnSpc>
              <a:buClr>
                <a:schemeClr val="accent6"/>
              </a:buClr>
              <a:buFont typeface="Arial" pitchFamily="34" charset="0"/>
              <a:buChar char="•"/>
              <a:defRPr sz="1000"/>
            </a:lvl1pPr>
          </a:lstStyle>
          <a:p>
            <a:pPr>
              <a:buClr>
                <a:schemeClr val="accent1"/>
              </a:buClr>
            </a:pPr>
            <a:r>
              <a:rPr lang="ja-JP" altLang="en-US" dirty="0"/>
              <a:t>営</a:t>
            </a:r>
            <a:r>
              <a:rPr lang="ja-JP" altLang="en-US" dirty="0" smtClean="0"/>
              <a:t>業、購買、生産、利益等の在庫に関する全ての業務処理が可能</a:t>
            </a:r>
            <a:endParaRPr lang="en-US" altLang="ko-KR" dirty="0" smtClean="0"/>
          </a:p>
          <a:p>
            <a:pPr>
              <a:buClr>
                <a:schemeClr val="accent1"/>
              </a:buClr>
            </a:pPr>
            <a:r>
              <a:rPr lang="ja-JP" altLang="en-US" dirty="0" smtClean="0"/>
              <a:t>各業務の担当者様で必要とされる多様な出力物を提供</a:t>
            </a:r>
            <a:endParaRPr lang="en-US" altLang="ko-KR" dirty="0" smtClean="0"/>
          </a:p>
          <a:p>
            <a:pPr>
              <a:buClr>
                <a:schemeClr val="accent1"/>
              </a:buClr>
            </a:pPr>
            <a:r>
              <a:rPr lang="ja-JP" altLang="en-US" dirty="0" smtClean="0"/>
              <a:t>会計、電子決済等の業務と連携可能</a:t>
            </a:r>
            <a:endParaRPr lang="en-US" altLang="ko-KR" dirty="0" smtClean="0"/>
          </a:p>
          <a:p>
            <a:pPr>
              <a:buClr>
                <a:schemeClr val="accent1"/>
              </a:buClr>
            </a:pPr>
            <a:r>
              <a:rPr lang="ja-JP" altLang="en-US" dirty="0" smtClean="0"/>
              <a:t>機能の使用有無、使用方法の設定可能</a:t>
            </a:r>
            <a:endParaRPr lang="en-US" altLang="ko-KR" dirty="0" smtClean="0"/>
          </a:p>
          <a:p>
            <a:pPr>
              <a:buClr>
                <a:schemeClr val="accent1"/>
              </a:buClr>
            </a:pPr>
            <a:r>
              <a:rPr lang="ja-JP" altLang="en-US" dirty="0" smtClean="0"/>
              <a:t>外部倉庫、店舗在庫のリアルタイム確認が可能</a:t>
            </a:r>
            <a:endParaRPr lang="ko-KR" altLang="en-US" dirty="0"/>
          </a:p>
        </p:txBody>
      </p:sp>
      <p:sp>
        <p:nvSpPr>
          <p:cNvPr id="10" name="TextBox 9"/>
          <p:cNvSpPr txBox="1"/>
          <p:nvPr/>
        </p:nvSpPr>
        <p:spPr>
          <a:xfrm>
            <a:off x="319744" y="4320629"/>
            <a:ext cx="5154570" cy="334810"/>
          </a:xfrm>
          <a:prstGeom prst="rect">
            <a:avLst/>
          </a:prstGeom>
          <a:noFill/>
        </p:spPr>
        <p:txBody>
          <a:bodyPr wrap="square" lIns="87732" tIns="43866" rIns="87732" bIns="43866" rtlCol="0">
            <a:spAutoFit/>
          </a:bodyPr>
          <a:lstStyle>
            <a:defPPr>
              <a:defRPr lang="ko-KR"/>
            </a:defPPr>
            <a:lvl1pPr>
              <a:defRPr sz="1400" b="1" i="1" spc="100">
                <a:solidFill>
                  <a:srgbClr val="FF0000"/>
                </a:solidFill>
              </a:defRPr>
            </a:lvl1pPr>
          </a:lstStyle>
          <a:p>
            <a:r>
              <a:rPr lang="ja-JP" altLang="en-US" sz="1600" dirty="0" smtClean="0">
                <a:solidFill>
                  <a:schemeClr val="accent1"/>
                </a:solidFill>
              </a:rPr>
              <a:t>多様な報告書</a:t>
            </a:r>
            <a:endParaRPr lang="ko-KR" altLang="en-US" sz="1600" dirty="0">
              <a:solidFill>
                <a:schemeClr val="accent1"/>
              </a:solidFill>
            </a:endParaRPr>
          </a:p>
        </p:txBody>
      </p:sp>
      <p:sp>
        <p:nvSpPr>
          <p:cNvPr id="15" name="TextBox 14"/>
          <p:cNvSpPr txBox="1"/>
          <p:nvPr/>
        </p:nvSpPr>
        <p:spPr>
          <a:xfrm>
            <a:off x="321142" y="4680196"/>
            <a:ext cx="4467296" cy="1011918"/>
          </a:xfrm>
          <a:prstGeom prst="rect">
            <a:avLst/>
          </a:prstGeom>
          <a:noFill/>
        </p:spPr>
        <p:txBody>
          <a:bodyPr wrap="square" lIns="87732" tIns="43866" rIns="87732" bIns="43866" rtlCol="0">
            <a:spAutoFit/>
          </a:bodyPr>
          <a:lstStyle>
            <a:defPPr>
              <a:defRPr lang="ko-KR"/>
            </a:defPPr>
            <a:lvl1pPr marL="171450" indent="-171450">
              <a:lnSpc>
                <a:spcPct val="150000"/>
              </a:lnSpc>
              <a:buClr>
                <a:schemeClr val="accent6"/>
              </a:buClr>
              <a:buFont typeface="Arial" pitchFamily="34" charset="0"/>
              <a:buChar char="•"/>
              <a:defRPr sz="1000"/>
            </a:lvl1pPr>
          </a:lstStyle>
          <a:p>
            <a:pPr>
              <a:buClr>
                <a:schemeClr val="accent1"/>
              </a:buClr>
            </a:pPr>
            <a:r>
              <a:rPr lang="ja-JP" altLang="en-US" dirty="0" smtClean="0"/>
              <a:t>営業、購買、生産等の各部署で入力されたデータは在庫帳簿へ自動反映</a:t>
            </a:r>
            <a:endParaRPr lang="ko-KR" altLang="en-US" dirty="0"/>
          </a:p>
          <a:p>
            <a:pPr>
              <a:buClr>
                <a:schemeClr val="accent1"/>
              </a:buClr>
            </a:pPr>
            <a:r>
              <a:rPr lang="ja-JP" altLang="en-US" dirty="0" smtClean="0"/>
              <a:t>クラウド型の特徴として、いつ、どこでもご希望の出力物を照会可能</a:t>
            </a:r>
            <a:endParaRPr lang="ko-KR" altLang="en-US" dirty="0"/>
          </a:p>
          <a:p>
            <a:pPr>
              <a:buClr>
                <a:schemeClr val="accent1"/>
              </a:buClr>
            </a:pPr>
            <a:r>
              <a:rPr lang="ja-JP" altLang="en-US" dirty="0" smtClean="0"/>
              <a:t>出力物のフォーマットは企業様の業務に合わせて書式変更が可能</a:t>
            </a:r>
            <a:endParaRPr lang="ko-KR" altLang="en-US" dirty="0"/>
          </a:p>
          <a:p>
            <a:pPr>
              <a:buClr>
                <a:schemeClr val="accent1"/>
              </a:buClr>
            </a:pPr>
            <a:r>
              <a:rPr lang="ja-JP" altLang="en-US" dirty="0" smtClean="0"/>
              <a:t>ハイパーリンク機能を使い、照会画面から最初入力画面まで追跡可能</a:t>
            </a:r>
            <a:endParaRPr lang="ko-KR" altLang="en-US" dirty="0"/>
          </a:p>
        </p:txBody>
      </p:sp>
      <p:sp>
        <p:nvSpPr>
          <p:cNvPr id="16" name="평행 사변형 15"/>
          <p:cNvSpPr/>
          <p:nvPr/>
        </p:nvSpPr>
        <p:spPr>
          <a:xfrm flipH="1">
            <a:off x="289786" y="0"/>
            <a:ext cx="601367" cy="540559"/>
          </a:xfrm>
          <a:prstGeom prst="parallelogram">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1919" tIns="50960" rIns="101919" bIns="50960" rtlCol="0" anchor="ctr"/>
          <a:lstStyle/>
          <a:p>
            <a:pPr algn="ctr"/>
            <a:endParaRPr lang="ko-KR" altLang="en-US"/>
          </a:p>
        </p:txBody>
      </p:sp>
      <p:cxnSp>
        <p:nvCxnSpPr>
          <p:cNvPr id="17" name="직선 연결선 16"/>
          <p:cNvCxnSpPr/>
          <p:nvPr/>
        </p:nvCxnSpPr>
        <p:spPr>
          <a:xfrm>
            <a:off x="427560" y="547895"/>
            <a:ext cx="1047995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직선 연결선 11"/>
          <p:cNvCxnSpPr/>
          <p:nvPr/>
        </p:nvCxnSpPr>
        <p:spPr>
          <a:xfrm>
            <a:off x="408342" y="3888581"/>
            <a:ext cx="10499169"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4" name="그림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0712" y="693646"/>
            <a:ext cx="4296092" cy="2952329"/>
          </a:xfrm>
          <a:prstGeom prst="rect">
            <a:avLst/>
          </a:prstGeom>
        </p:spPr>
      </p:pic>
      <p:pic>
        <p:nvPicPr>
          <p:cNvPr id="5" name="그림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4314" y="4373794"/>
            <a:ext cx="4948888" cy="2607105"/>
          </a:xfrm>
          <a:prstGeom prst="rect">
            <a:avLst/>
          </a:prstGeom>
        </p:spPr>
      </p:pic>
    </p:spTree>
    <p:extLst>
      <p:ext uri="{BB962C8B-B14F-4D97-AF65-F5344CB8AC3E}">
        <p14:creationId xmlns:p14="http://schemas.microsoft.com/office/powerpoint/2010/main" val="3741722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0" y="3"/>
            <a:ext cx="10909300" cy="540558"/>
          </a:xfrm>
        </p:spPr>
        <p:txBody>
          <a:bodyPr>
            <a:normAutofit/>
          </a:bodyPr>
          <a:lstStyle/>
          <a:p>
            <a:pPr algn="l"/>
            <a:r>
              <a:rPr lang="en-US" altLang="ko-KR" sz="2200" dirty="0">
                <a:solidFill>
                  <a:schemeClr val="tx1">
                    <a:lumMod val="50000"/>
                    <a:lumOff val="50000"/>
                  </a:schemeClr>
                </a:solidFill>
              </a:rPr>
              <a:t>	</a:t>
            </a:r>
            <a:r>
              <a:rPr lang="en-US" altLang="ko-KR" sz="2200" dirty="0" smtClean="0">
                <a:solidFill>
                  <a:schemeClr val="tx1">
                    <a:lumMod val="50000"/>
                    <a:lumOff val="50000"/>
                  </a:schemeClr>
                </a:solidFill>
              </a:rPr>
              <a:t>							   </a:t>
            </a:r>
            <a:r>
              <a:rPr lang="ja-JP" altLang="en-US" sz="2200" dirty="0" smtClean="0">
                <a:solidFill>
                  <a:schemeClr val="tx1">
                    <a:lumMod val="50000"/>
                    <a:lumOff val="50000"/>
                  </a:schemeClr>
                </a:solidFill>
              </a:rPr>
              <a:t>在</a:t>
            </a:r>
            <a:r>
              <a:rPr lang="ja-JP" altLang="en-US" sz="2200" dirty="0">
                <a:solidFill>
                  <a:schemeClr val="tx1">
                    <a:lumMod val="50000"/>
                    <a:lumOff val="50000"/>
                  </a:schemeClr>
                </a:solidFill>
              </a:rPr>
              <a:t>庫管理</a:t>
            </a:r>
            <a:endParaRPr lang="ko-KR" altLang="en-US" sz="2200" dirty="0">
              <a:solidFill>
                <a:schemeClr val="tx1">
                  <a:lumMod val="50000"/>
                  <a:lumOff val="50000"/>
                </a:schemeClr>
              </a:solidFill>
            </a:endParaRPr>
          </a:p>
        </p:txBody>
      </p:sp>
      <p:sp>
        <p:nvSpPr>
          <p:cNvPr id="5" name="TextBox 4"/>
          <p:cNvSpPr txBox="1"/>
          <p:nvPr/>
        </p:nvSpPr>
        <p:spPr>
          <a:xfrm>
            <a:off x="329029" y="742011"/>
            <a:ext cx="4861494" cy="334452"/>
          </a:xfrm>
          <a:prstGeom prst="rect">
            <a:avLst/>
          </a:prstGeom>
          <a:noFill/>
        </p:spPr>
        <p:txBody>
          <a:bodyPr wrap="square" lIns="87732" tIns="43866" rIns="87732" bIns="43866" rtlCol="0">
            <a:spAutoFit/>
          </a:bodyPr>
          <a:lstStyle>
            <a:defPPr>
              <a:defRPr lang="ko-KR"/>
            </a:defPPr>
            <a:lvl1pPr>
              <a:defRPr sz="1800" b="1" i="1" spc="100">
                <a:solidFill>
                  <a:schemeClr val="accent6"/>
                </a:solidFill>
              </a:defRPr>
            </a:lvl1pPr>
          </a:lstStyle>
          <a:p>
            <a:r>
              <a:rPr lang="ja-JP" altLang="en-US" sz="1600" dirty="0">
                <a:solidFill>
                  <a:schemeClr val="accent1"/>
                </a:solidFill>
              </a:rPr>
              <a:t>倉庫</a:t>
            </a:r>
            <a:r>
              <a:rPr lang="en-US" altLang="ko-KR" sz="1600" dirty="0" smtClean="0">
                <a:solidFill>
                  <a:schemeClr val="accent1"/>
                </a:solidFill>
              </a:rPr>
              <a:t>/</a:t>
            </a:r>
            <a:r>
              <a:rPr lang="ja-JP" altLang="en-US" sz="1600" dirty="0" smtClean="0">
                <a:solidFill>
                  <a:schemeClr val="accent1"/>
                </a:solidFill>
              </a:rPr>
              <a:t>店舗別の在庫管理</a:t>
            </a:r>
            <a:endParaRPr lang="ko-KR" altLang="en-US" sz="1600" dirty="0">
              <a:solidFill>
                <a:schemeClr val="accent1"/>
              </a:solidFill>
            </a:endParaRPr>
          </a:p>
        </p:txBody>
      </p:sp>
      <p:sp>
        <p:nvSpPr>
          <p:cNvPr id="6" name="TextBox 5"/>
          <p:cNvSpPr txBox="1"/>
          <p:nvPr/>
        </p:nvSpPr>
        <p:spPr>
          <a:xfrm>
            <a:off x="329998" y="1076463"/>
            <a:ext cx="5461891" cy="1011918"/>
          </a:xfrm>
          <a:prstGeom prst="rect">
            <a:avLst/>
          </a:prstGeom>
          <a:noFill/>
        </p:spPr>
        <p:txBody>
          <a:bodyPr wrap="square" lIns="87732" tIns="43866" rIns="87732" bIns="43866" rtlCol="0">
            <a:spAutoFit/>
          </a:bodyPr>
          <a:lstStyle>
            <a:defPPr>
              <a:defRPr lang="ko-KR"/>
            </a:defPPr>
            <a:lvl1pPr marL="171450" indent="-171450">
              <a:lnSpc>
                <a:spcPct val="150000"/>
              </a:lnSpc>
              <a:buClr>
                <a:schemeClr val="accent6"/>
              </a:buClr>
              <a:buFont typeface="Arial" pitchFamily="34" charset="0"/>
              <a:buChar char="•"/>
              <a:defRPr sz="1000"/>
            </a:lvl1pPr>
          </a:lstStyle>
          <a:p>
            <a:pPr>
              <a:buClr>
                <a:schemeClr val="accent1"/>
              </a:buClr>
            </a:pPr>
            <a:r>
              <a:rPr lang="ja-JP" altLang="en-US" dirty="0" smtClean="0"/>
              <a:t>倉庫別に在庫数量を確認することができ、多数の倉庫在庫も正確に管理</a:t>
            </a:r>
            <a:r>
              <a:rPr lang="ko-KR" altLang="en-US" dirty="0" smtClean="0"/>
              <a:t> </a:t>
            </a:r>
            <a:endParaRPr lang="ko-KR" altLang="en-US" dirty="0"/>
          </a:p>
          <a:p>
            <a:pPr>
              <a:buClr>
                <a:schemeClr val="accent1"/>
              </a:buClr>
            </a:pPr>
            <a:r>
              <a:rPr lang="ja-JP" altLang="en-US" dirty="0" smtClean="0"/>
              <a:t>営業、購買、生産などの在庫と関連した全出力物を各倉庫別に照会可能</a:t>
            </a:r>
            <a:endParaRPr lang="ko-KR" altLang="en-US" dirty="0"/>
          </a:p>
          <a:p>
            <a:pPr>
              <a:buClr>
                <a:schemeClr val="accent1"/>
              </a:buClr>
            </a:pPr>
            <a:r>
              <a:rPr lang="ja-JP" altLang="en-US" dirty="0" smtClean="0"/>
              <a:t>クラウド型の特徴として、遠距離倉庫の在庫もリアルタイムで確認</a:t>
            </a:r>
            <a:endParaRPr lang="ko-KR" altLang="en-US" dirty="0"/>
          </a:p>
          <a:p>
            <a:pPr>
              <a:buClr>
                <a:schemeClr val="accent1"/>
              </a:buClr>
            </a:pPr>
            <a:r>
              <a:rPr lang="ja-JP" altLang="en-US" dirty="0" smtClean="0"/>
              <a:t>海外事業所とリアルタイムで在庫関連の業務を共有</a:t>
            </a:r>
            <a:endParaRPr lang="ko-KR" altLang="en-US" dirty="0"/>
          </a:p>
        </p:txBody>
      </p:sp>
      <p:cxnSp>
        <p:nvCxnSpPr>
          <p:cNvPr id="7" name="직선 연결선 6"/>
          <p:cNvCxnSpPr/>
          <p:nvPr/>
        </p:nvCxnSpPr>
        <p:spPr>
          <a:xfrm>
            <a:off x="1790" y="3888581"/>
            <a:ext cx="1049916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29029" y="4327601"/>
            <a:ext cx="5154570" cy="334810"/>
          </a:xfrm>
          <a:prstGeom prst="rect">
            <a:avLst/>
          </a:prstGeom>
          <a:noFill/>
        </p:spPr>
        <p:txBody>
          <a:bodyPr wrap="square" lIns="87732" tIns="43866" rIns="87732" bIns="43866" rtlCol="0">
            <a:spAutoFit/>
          </a:bodyPr>
          <a:lstStyle>
            <a:defPPr>
              <a:defRPr lang="ko-KR"/>
            </a:defPPr>
            <a:lvl1pPr>
              <a:defRPr sz="1400" b="1" i="1" spc="100">
                <a:solidFill>
                  <a:srgbClr val="FF0000"/>
                </a:solidFill>
              </a:defRPr>
            </a:lvl1pPr>
          </a:lstStyle>
          <a:p>
            <a:r>
              <a:rPr lang="ja-JP" altLang="en-US" sz="1600" dirty="0" smtClean="0">
                <a:solidFill>
                  <a:schemeClr val="accent1"/>
                </a:solidFill>
              </a:rPr>
              <a:t>会計、グループウェア等の業務拡大</a:t>
            </a:r>
            <a:endParaRPr lang="ko-KR" altLang="en-US" sz="1600" dirty="0">
              <a:solidFill>
                <a:schemeClr val="accent1"/>
              </a:solidFill>
            </a:endParaRPr>
          </a:p>
        </p:txBody>
      </p:sp>
      <p:sp>
        <p:nvSpPr>
          <p:cNvPr id="10" name="TextBox 9"/>
          <p:cNvSpPr txBox="1"/>
          <p:nvPr/>
        </p:nvSpPr>
        <p:spPr>
          <a:xfrm>
            <a:off x="329029" y="4662054"/>
            <a:ext cx="6565781" cy="1242751"/>
          </a:xfrm>
          <a:prstGeom prst="rect">
            <a:avLst/>
          </a:prstGeom>
          <a:noFill/>
        </p:spPr>
        <p:txBody>
          <a:bodyPr wrap="square" lIns="87732" tIns="43866" rIns="87732" bIns="43866" rtlCol="0">
            <a:spAutoFit/>
          </a:bodyPr>
          <a:lstStyle>
            <a:defPPr>
              <a:defRPr lang="ko-KR"/>
            </a:defPPr>
            <a:lvl1pPr marL="171450" indent="-171450">
              <a:lnSpc>
                <a:spcPct val="150000"/>
              </a:lnSpc>
              <a:buClr>
                <a:srgbClr val="C00000"/>
              </a:buClr>
              <a:buFont typeface="Arial" pitchFamily="34" charset="0"/>
              <a:buChar char="•"/>
              <a:defRPr sz="1000"/>
            </a:lvl1pPr>
          </a:lstStyle>
          <a:p>
            <a:pPr>
              <a:buClr>
                <a:schemeClr val="accent1"/>
              </a:buClr>
            </a:pPr>
            <a:r>
              <a:rPr lang="ja-JP" altLang="en-US" dirty="0" smtClean="0"/>
              <a:t>販売を入力する際に、会計と連動して売上伝票の作成並びに請求書の発行が可能</a:t>
            </a:r>
            <a:endParaRPr lang="ko-KR" altLang="en-US" dirty="0"/>
          </a:p>
          <a:p>
            <a:pPr>
              <a:buClr>
                <a:schemeClr val="accent1"/>
              </a:buClr>
            </a:pPr>
            <a:r>
              <a:rPr lang="ja-JP" altLang="en-US" dirty="0"/>
              <a:t>販</a:t>
            </a:r>
            <a:r>
              <a:rPr lang="ja-JP" altLang="en-US" dirty="0" smtClean="0"/>
              <a:t>売、購買、生産さどの入力データを基に原価、利益を算出</a:t>
            </a:r>
            <a:endParaRPr lang="ko-KR" altLang="en-US" dirty="0"/>
          </a:p>
          <a:p>
            <a:pPr>
              <a:buClr>
                <a:schemeClr val="accent1"/>
              </a:buClr>
            </a:pPr>
            <a:r>
              <a:rPr lang="ja-JP" altLang="en-US" dirty="0" smtClean="0"/>
              <a:t>グループウェアの電子決裁を利用して見積書、発注書などの内部決裁の承認後に</a:t>
            </a:r>
            <a:endParaRPr lang="en-US" altLang="ja-JP" dirty="0" smtClean="0"/>
          </a:p>
          <a:p>
            <a:pPr marL="0" indent="0">
              <a:buClr>
                <a:schemeClr val="accent1"/>
              </a:buClr>
              <a:buNone/>
            </a:pPr>
            <a:r>
              <a:rPr lang="ja-JP" altLang="en-US" dirty="0" smtClean="0"/>
              <a:t>　　在庫帳簿への反映および外部メール送信が可能</a:t>
            </a:r>
            <a:endParaRPr lang="ko-KR" altLang="en-US" dirty="0" smtClean="0"/>
          </a:p>
          <a:p>
            <a:pPr>
              <a:buClr>
                <a:schemeClr val="accent1"/>
              </a:buClr>
            </a:pPr>
            <a:r>
              <a:rPr lang="ja-JP" altLang="en-US" dirty="0" smtClean="0"/>
              <a:t>既作成された見積書、発注書、作業指示書などを起案書作成の際に参照して決裁処理が可能</a:t>
            </a:r>
            <a:r>
              <a:rPr lang="ko-KR" altLang="en-US" dirty="0" smtClean="0"/>
              <a:t> </a:t>
            </a:r>
            <a:endParaRPr lang="en-US" altLang="ko-KR" dirty="0" smtClean="0"/>
          </a:p>
        </p:txBody>
      </p:sp>
      <p:cxnSp>
        <p:nvCxnSpPr>
          <p:cNvPr id="14" name="직선 연결선 13"/>
          <p:cNvCxnSpPr/>
          <p:nvPr/>
        </p:nvCxnSpPr>
        <p:spPr>
          <a:xfrm flipV="1">
            <a:off x="1790" y="547895"/>
            <a:ext cx="10435614" cy="244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평행 사변형 14"/>
          <p:cNvSpPr/>
          <p:nvPr/>
        </p:nvSpPr>
        <p:spPr>
          <a:xfrm>
            <a:off x="9977943" y="0"/>
            <a:ext cx="601367" cy="540559"/>
          </a:xfrm>
          <a:prstGeom prst="parallelogram">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1919" tIns="50960" rIns="101919" bIns="50960" rtlCol="0" anchor="ctr"/>
          <a:lstStyle/>
          <a:p>
            <a:pPr algn="ctr"/>
            <a:endParaRPr lang="ko-KR" altLang="en-US"/>
          </a:p>
        </p:txBody>
      </p:sp>
      <p:pic>
        <p:nvPicPr>
          <p:cNvPr id="9" name="그림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6578" y="817613"/>
            <a:ext cx="5544616" cy="2552700"/>
          </a:xfrm>
          <a:prstGeom prst="rect">
            <a:avLst/>
          </a:prstGeom>
        </p:spPr>
      </p:pic>
      <p:pic>
        <p:nvPicPr>
          <p:cNvPr id="11" name="그림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674" y="4032597"/>
            <a:ext cx="4680520" cy="3456384"/>
          </a:xfrm>
          <a:prstGeom prst="rect">
            <a:avLst/>
          </a:prstGeom>
        </p:spPr>
      </p:pic>
    </p:spTree>
    <p:extLst>
      <p:ext uri="{BB962C8B-B14F-4D97-AF65-F5344CB8AC3E}">
        <p14:creationId xmlns:p14="http://schemas.microsoft.com/office/powerpoint/2010/main" val="13312597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3318" y="720229"/>
            <a:ext cx="4861494" cy="334810"/>
          </a:xfrm>
          <a:prstGeom prst="rect">
            <a:avLst/>
          </a:prstGeom>
          <a:noFill/>
        </p:spPr>
        <p:txBody>
          <a:bodyPr wrap="square" lIns="87732" tIns="43866" rIns="87732" bIns="43866" rtlCol="0">
            <a:spAutoFit/>
          </a:bodyPr>
          <a:lstStyle>
            <a:defPPr>
              <a:defRPr lang="ko-KR"/>
            </a:defPPr>
            <a:lvl1pPr>
              <a:defRPr sz="1800" b="1" i="1" spc="100">
                <a:solidFill>
                  <a:schemeClr val="accent6"/>
                </a:solidFill>
              </a:defRPr>
            </a:lvl1pPr>
          </a:lstStyle>
          <a:p>
            <a:r>
              <a:rPr lang="en-US" altLang="ko-KR" sz="1600" dirty="0">
                <a:solidFill>
                  <a:schemeClr val="accent1"/>
                </a:solidFill>
              </a:rPr>
              <a:t>BOM (Bill Of Material</a:t>
            </a:r>
            <a:r>
              <a:rPr lang="en-US" altLang="ko-KR" sz="1600" dirty="0" smtClean="0">
                <a:solidFill>
                  <a:schemeClr val="accent1"/>
                </a:solidFill>
              </a:rPr>
              <a:t>)</a:t>
            </a:r>
            <a:r>
              <a:rPr lang="ja-JP" altLang="en-US" sz="1600" dirty="0" smtClean="0">
                <a:solidFill>
                  <a:schemeClr val="accent1"/>
                </a:solidFill>
              </a:rPr>
              <a:t>を使った生産管理</a:t>
            </a:r>
            <a:endParaRPr lang="ko-KR" altLang="en-US" sz="1600" dirty="0">
              <a:solidFill>
                <a:schemeClr val="accent1"/>
              </a:solidFill>
            </a:endParaRPr>
          </a:p>
        </p:txBody>
      </p:sp>
      <p:sp>
        <p:nvSpPr>
          <p:cNvPr id="7" name="TextBox 6"/>
          <p:cNvSpPr txBox="1"/>
          <p:nvPr/>
        </p:nvSpPr>
        <p:spPr>
          <a:xfrm>
            <a:off x="284288" y="1098866"/>
            <a:ext cx="5264791" cy="1011918"/>
          </a:xfrm>
          <a:prstGeom prst="rect">
            <a:avLst/>
          </a:prstGeom>
          <a:noFill/>
        </p:spPr>
        <p:txBody>
          <a:bodyPr wrap="square" lIns="87732" tIns="43866" rIns="87732" bIns="43866" rtlCol="0">
            <a:spAutoFit/>
          </a:bodyPr>
          <a:lstStyle>
            <a:defPPr>
              <a:defRPr lang="ko-KR"/>
            </a:defPPr>
            <a:lvl1pPr marL="171450" indent="-171450">
              <a:lnSpc>
                <a:spcPct val="150000"/>
              </a:lnSpc>
              <a:buClr>
                <a:schemeClr val="accent6"/>
              </a:buClr>
              <a:buFont typeface="Arial" pitchFamily="34" charset="0"/>
              <a:buChar char="•"/>
              <a:defRPr sz="1000"/>
            </a:lvl1pPr>
          </a:lstStyle>
          <a:p>
            <a:pPr>
              <a:buClr>
                <a:schemeClr val="accent1"/>
              </a:buClr>
            </a:pPr>
            <a:r>
              <a:rPr lang="ja-JP" altLang="en-US" dirty="0" smtClean="0"/>
              <a:t>製品、半製品に対する</a:t>
            </a:r>
            <a:r>
              <a:rPr lang="en-US" altLang="ko-KR" dirty="0" smtClean="0"/>
              <a:t>BOM(</a:t>
            </a:r>
            <a:r>
              <a:rPr lang="ja-JP" altLang="en-US" dirty="0"/>
              <a:t>所</a:t>
            </a:r>
            <a:r>
              <a:rPr lang="ja-JP" altLang="en-US" dirty="0" smtClean="0"/>
              <a:t>要</a:t>
            </a:r>
            <a:r>
              <a:rPr lang="ja-JP" altLang="en-US" dirty="0"/>
              <a:t>量</a:t>
            </a:r>
            <a:r>
              <a:rPr lang="en-US" altLang="ko-KR" dirty="0" smtClean="0"/>
              <a:t>)</a:t>
            </a:r>
            <a:r>
              <a:rPr lang="ja-JP" altLang="en-US" dirty="0" smtClean="0"/>
              <a:t>の構成が可能</a:t>
            </a:r>
            <a:endParaRPr lang="ko-KR" altLang="en-US" dirty="0"/>
          </a:p>
          <a:p>
            <a:pPr>
              <a:buClr>
                <a:schemeClr val="accent1"/>
              </a:buClr>
            </a:pPr>
            <a:r>
              <a:rPr lang="ja-JP" altLang="en-US" dirty="0" smtClean="0"/>
              <a:t>品目別の</a:t>
            </a:r>
            <a:r>
              <a:rPr lang="en-US" altLang="ko-KR" dirty="0" smtClean="0"/>
              <a:t>BOM</a:t>
            </a:r>
            <a:r>
              <a:rPr lang="ja-JP" altLang="en-US" dirty="0" smtClean="0"/>
              <a:t>正展開、逆展開、原材料のリスト照会が可能</a:t>
            </a:r>
            <a:endParaRPr lang="ko-KR" altLang="en-US" dirty="0"/>
          </a:p>
          <a:p>
            <a:pPr>
              <a:buClr>
                <a:schemeClr val="accent1"/>
              </a:buClr>
            </a:pPr>
            <a:r>
              <a:rPr lang="ja-JP" altLang="en-US" dirty="0" smtClean="0"/>
              <a:t>生産に必要な原材料の所要量を自動計算し、生産工程に反映</a:t>
            </a:r>
            <a:endParaRPr lang="ko-KR" altLang="en-US" dirty="0"/>
          </a:p>
          <a:p>
            <a:pPr>
              <a:buClr>
                <a:schemeClr val="accent1"/>
              </a:buClr>
            </a:pPr>
            <a:r>
              <a:rPr lang="en-US" altLang="ko-KR" dirty="0" smtClean="0"/>
              <a:t>BOM</a:t>
            </a:r>
            <a:r>
              <a:rPr lang="ja-JP" altLang="en-US" dirty="0" smtClean="0"/>
              <a:t>構成は変更が可能であり、同一品目の</a:t>
            </a:r>
            <a:r>
              <a:rPr lang="en-US" altLang="ko-KR" dirty="0" smtClean="0"/>
              <a:t>BOM</a:t>
            </a:r>
            <a:r>
              <a:rPr lang="ja-JP" altLang="en-US" dirty="0" smtClean="0"/>
              <a:t>バージョン管理が可能</a:t>
            </a:r>
            <a:endParaRPr lang="ko-KR" altLang="en-US" dirty="0"/>
          </a:p>
        </p:txBody>
      </p:sp>
      <p:cxnSp>
        <p:nvCxnSpPr>
          <p:cNvPr id="8" name="직선 연결선 7"/>
          <p:cNvCxnSpPr/>
          <p:nvPr/>
        </p:nvCxnSpPr>
        <p:spPr>
          <a:xfrm>
            <a:off x="408342" y="3888581"/>
            <a:ext cx="10499169"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9576" y="4302486"/>
            <a:ext cx="5154570" cy="334810"/>
          </a:xfrm>
          <a:prstGeom prst="rect">
            <a:avLst/>
          </a:prstGeom>
          <a:noFill/>
        </p:spPr>
        <p:txBody>
          <a:bodyPr wrap="square" lIns="87732" tIns="43866" rIns="87732" bIns="43866" rtlCol="0">
            <a:spAutoFit/>
          </a:bodyPr>
          <a:lstStyle>
            <a:defPPr>
              <a:defRPr lang="ko-KR"/>
            </a:defPPr>
            <a:lvl1pPr>
              <a:defRPr sz="1400" b="1" i="1" spc="100">
                <a:solidFill>
                  <a:srgbClr val="FF0000"/>
                </a:solidFill>
              </a:defRPr>
            </a:lvl1pPr>
          </a:lstStyle>
          <a:p>
            <a:r>
              <a:rPr lang="ja-JP" altLang="en-US" sz="1600" dirty="0" smtClean="0">
                <a:solidFill>
                  <a:schemeClr val="accent1"/>
                </a:solidFill>
              </a:rPr>
              <a:t>工程別の生産進行管理</a:t>
            </a:r>
            <a:endParaRPr lang="ko-KR" altLang="en-US" sz="1600" dirty="0">
              <a:solidFill>
                <a:schemeClr val="accent1"/>
              </a:solidFill>
            </a:endParaRPr>
          </a:p>
        </p:txBody>
      </p:sp>
      <p:sp>
        <p:nvSpPr>
          <p:cNvPr id="15" name="TextBox 14"/>
          <p:cNvSpPr txBox="1"/>
          <p:nvPr/>
        </p:nvSpPr>
        <p:spPr>
          <a:xfrm>
            <a:off x="333875" y="4662054"/>
            <a:ext cx="5264791" cy="1242751"/>
          </a:xfrm>
          <a:prstGeom prst="rect">
            <a:avLst/>
          </a:prstGeom>
          <a:noFill/>
        </p:spPr>
        <p:txBody>
          <a:bodyPr wrap="square" lIns="87732" tIns="43866" rIns="87732" bIns="43866" rtlCol="0">
            <a:spAutoFit/>
          </a:bodyPr>
          <a:lstStyle>
            <a:defPPr>
              <a:defRPr lang="ko-KR"/>
            </a:defPPr>
            <a:lvl1pPr marL="171450" indent="-171450">
              <a:lnSpc>
                <a:spcPct val="150000"/>
              </a:lnSpc>
              <a:buClr>
                <a:schemeClr val="accent6"/>
              </a:buClr>
              <a:buFont typeface="Arial" pitchFamily="34" charset="0"/>
              <a:buChar char="•"/>
              <a:defRPr sz="1000"/>
            </a:lvl1pPr>
          </a:lstStyle>
          <a:p>
            <a:pPr>
              <a:buClr>
                <a:schemeClr val="accent1"/>
              </a:buClr>
            </a:pPr>
            <a:r>
              <a:rPr lang="ja-JP" altLang="en-US" dirty="0" smtClean="0"/>
              <a:t>作業指示書</a:t>
            </a:r>
            <a:r>
              <a:rPr lang="ko-KR" altLang="en-US" dirty="0" smtClean="0"/>
              <a:t> </a:t>
            </a:r>
            <a:r>
              <a:rPr lang="ko-KR" altLang="en-US" dirty="0"/>
              <a:t>→ </a:t>
            </a:r>
            <a:r>
              <a:rPr lang="ja-JP" altLang="en-US" dirty="0" smtClean="0"/>
              <a:t>原材料の生産払出</a:t>
            </a:r>
            <a:r>
              <a:rPr lang="ko-KR" altLang="en-US" dirty="0" smtClean="0"/>
              <a:t> </a:t>
            </a:r>
            <a:r>
              <a:rPr lang="ko-KR" altLang="en-US" dirty="0"/>
              <a:t>→ </a:t>
            </a:r>
            <a:r>
              <a:rPr lang="ja-JP" altLang="en-US" dirty="0" smtClean="0"/>
              <a:t>生産製品入庫のフロー管理</a:t>
            </a:r>
            <a:endParaRPr lang="ko-KR" altLang="en-US" dirty="0" smtClean="0"/>
          </a:p>
          <a:p>
            <a:pPr>
              <a:buClr>
                <a:schemeClr val="accent1"/>
              </a:buClr>
            </a:pPr>
            <a:r>
              <a:rPr lang="ja-JP" altLang="en-US" dirty="0" smtClean="0"/>
              <a:t>工程間の原材料払出、半製品と製品の生産入庫管理</a:t>
            </a:r>
            <a:r>
              <a:rPr lang="ko-KR" altLang="en-US" dirty="0" smtClean="0"/>
              <a:t> </a:t>
            </a:r>
          </a:p>
          <a:p>
            <a:pPr>
              <a:buClr>
                <a:schemeClr val="accent1"/>
              </a:buClr>
            </a:pPr>
            <a:r>
              <a:rPr lang="ja-JP" altLang="en-US" dirty="0" smtClean="0"/>
              <a:t>生産払出と製品入庫時に、作業指示書の内容を読込みする事が可能</a:t>
            </a:r>
            <a:endParaRPr lang="ko-KR" altLang="en-US" dirty="0"/>
          </a:p>
          <a:p>
            <a:pPr>
              <a:buClr>
                <a:schemeClr val="accent1"/>
              </a:buClr>
            </a:pPr>
            <a:r>
              <a:rPr lang="ja-JP" altLang="en-US" dirty="0"/>
              <a:t>特</a:t>
            </a:r>
            <a:r>
              <a:rPr lang="ja-JP" altLang="en-US" dirty="0" smtClean="0"/>
              <a:t>定の工程に投入される原材料や半製品を予め設定することが可能</a:t>
            </a:r>
            <a:endParaRPr lang="ko-KR" altLang="en-US" dirty="0"/>
          </a:p>
          <a:p>
            <a:pPr>
              <a:buClr>
                <a:schemeClr val="accent1"/>
              </a:buClr>
            </a:pPr>
            <a:r>
              <a:rPr lang="ja-JP" altLang="en-US" dirty="0" smtClean="0"/>
              <a:t>製品、半製品の生産時に、生産品と原材料の消耗量を調整することが可能</a:t>
            </a:r>
            <a:endParaRPr lang="ko-KR" altLang="en-US" dirty="0"/>
          </a:p>
        </p:txBody>
      </p:sp>
      <p:sp>
        <p:nvSpPr>
          <p:cNvPr id="16" name="제목 1"/>
          <p:cNvSpPr>
            <a:spLocks noGrp="1"/>
          </p:cNvSpPr>
          <p:nvPr>
            <p:ph type="ctrTitle"/>
          </p:nvPr>
        </p:nvSpPr>
        <p:spPr>
          <a:xfrm>
            <a:off x="0" y="3"/>
            <a:ext cx="10909300" cy="540558"/>
          </a:xfrm>
        </p:spPr>
        <p:txBody>
          <a:bodyPr>
            <a:normAutofit/>
          </a:bodyPr>
          <a:lstStyle/>
          <a:p>
            <a:pPr algn="l"/>
            <a:r>
              <a:rPr lang="en-US" altLang="ko-KR" sz="2200" dirty="0">
                <a:solidFill>
                  <a:schemeClr val="tx1">
                    <a:lumMod val="50000"/>
                    <a:lumOff val="50000"/>
                  </a:schemeClr>
                </a:solidFill>
              </a:rPr>
              <a:t>	</a:t>
            </a:r>
            <a:r>
              <a:rPr lang="ja-JP" altLang="en-US" sz="2200" dirty="0" smtClean="0">
                <a:solidFill>
                  <a:schemeClr val="tx1">
                    <a:lumMod val="50000"/>
                    <a:lumOff val="50000"/>
                  </a:schemeClr>
                </a:solidFill>
              </a:rPr>
              <a:t>生産</a:t>
            </a:r>
            <a:r>
              <a:rPr lang="ko-KR" altLang="en-US" sz="2200" dirty="0" smtClean="0">
                <a:solidFill>
                  <a:schemeClr val="tx1">
                    <a:lumMod val="50000"/>
                    <a:lumOff val="50000"/>
                  </a:schemeClr>
                </a:solidFill>
              </a:rPr>
              <a:t> </a:t>
            </a:r>
            <a:r>
              <a:rPr lang="en-US" altLang="ko-KR" sz="2200" dirty="0">
                <a:solidFill>
                  <a:schemeClr val="tx1">
                    <a:lumMod val="50000"/>
                    <a:lumOff val="50000"/>
                  </a:schemeClr>
                </a:solidFill>
              </a:rPr>
              <a:t>&amp; </a:t>
            </a:r>
            <a:r>
              <a:rPr lang="ja-JP" altLang="en-US" sz="2200" dirty="0" smtClean="0">
                <a:solidFill>
                  <a:schemeClr val="tx1">
                    <a:lumMod val="50000"/>
                    <a:lumOff val="50000"/>
                  </a:schemeClr>
                </a:solidFill>
              </a:rPr>
              <a:t>外注</a:t>
            </a:r>
            <a:r>
              <a:rPr lang="ja-JP" altLang="en-US" sz="2200" dirty="0">
                <a:solidFill>
                  <a:schemeClr val="tx1">
                    <a:lumMod val="50000"/>
                    <a:lumOff val="50000"/>
                  </a:schemeClr>
                </a:solidFill>
              </a:rPr>
              <a:t>管</a:t>
            </a:r>
            <a:r>
              <a:rPr lang="ja-JP" altLang="en-US" sz="2200" dirty="0" smtClean="0">
                <a:solidFill>
                  <a:schemeClr val="tx1">
                    <a:lumMod val="50000"/>
                    <a:lumOff val="50000"/>
                  </a:schemeClr>
                </a:solidFill>
              </a:rPr>
              <a:t>理</a:t>
            </a:r>
            <a:endParaRPr lang="ko-KR" altLang="en-US" sz="2200" dirty="0">
              <a:solidFill>
                <a:schemeClr val="tx1">
                  <a:lumMod val="50000"/>
                  <a:lumOff val="50000"/>
                </a:schemeClr>
              </a:solidFill>
            </a:endParaRPr>
          </a:p>
        </p:txBody>
      </p:sp>
      <p:sp>
        <p:nvSpPr>
          <p:cNvPr id="17" name="평행 사변형 16"/>
          <p:cNvSpPr/>
          <p:nvPr/>
        </p:nvSpPr>
        <p:spPr>
          <a:xfrm flipH="1">
            <a:off x="289786" y="0"/>
            <a:ext cx="601367" cy="540559"/>
          </a:xfrm>
          <a:prstGeom prst="parallelogram">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1919" tIns="50960" rIns="101919" bIns="50960" rtlCol="0" anchor="ctr"/>
          <a:lstStyle/>
          <a:p>
            <a:pPr algn="ctr"/>
            <a:endParaRPr lang="ko-KR" altLang="en-US"/>
          </a:p>
        </p:txBody>
      </p:sp>
      <p:cxnSp>
        <p:nvCxnSpPr>
          <p:cNvPr id="18" name="직선 연결선 17"/>
          <p:cNvCxnSpPr/>
          <p:nvPr/>
        </p:nvCxnSpPr>
        <p:spPr>
          <a:xfrm>
            <a:off x="427560" y="547895"/>
            <a:ext cx="1047995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그림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2959" y="679590"/>
            <a:ext cx="4694219" cy="3071032"/>
          </a:xfrm>
          <a:prstGeom prst="rect">
            <a:avLst/>
          </a:prstGeom>
        </p:spPr>
      </p:pic>
      <p:pic>
        <p:nvPicPr>
          <p:cNvPr id="5" name="그림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8880" y="4171821"/>
            <a:ext cx="5525318" cy="3284220"/>
          </a:xfrm>
          <a:prstGeom prst="rect">
            <a:avLst/>
          </a:prstGeom>
        </p:spPr>
      </p:pic>
    </p:spTree>
    <p:extLst>
      <p:ext uri="{BB962C8B-B14F-4D97-AF65-F5344CB8AC3E}">
        <p14:creationId xmlns:p14="http://schemas.microsoft.com/office/powerpoint/2010/main" val="19828403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0" y="3"/>
            <a:ext cx="10909300" cy="540558"/>
          </a:xfrm>
        </p:spPr>
        <p:txBody>
          <a:bodyPr>
            <a:normAutofit/>
          </a:bodyPr>
          <a:lstStyle/>
          <a:p>
            <a:pPr algn="l"/>
            <a:r>
              <a:rPr lang="en-US" altLang="ko-KR" sz="2200" dirty="0">
                <a:solidFill>
                  <a:schemeClr val="tx1">
                    <a:lumMod val="50000"/>
                    <a:lumOff val="50000"/>
                  </a:schemeClr>
                </a:solidFill>
              </a:rPr>
              <a:t>	</a:t>
            </a:r>
            <a:r>
              <a:rPr lang="en-US" altLang="ko-KR" sz="2200" dirty="0" smtClean="0">
                <a:solidFill>
                  <a:schemeClr val="tx1">
                    <a:lumMod val="50000"/>
                    <a:lumOff val="50000"/>
                  </a:schemeClr>
                </a:solidFill>
              </a:rPr>
              <a:t>						     </a:t>
            </a:r>
            <a:r>
              <a:rPr lang="ja-JP" altLang="en-US" sz="2200" dirty="0" smtClean="0">
                <a:solidFill>
                  <a:schemeClr val="tx1">
                    <a:lumMod val="50000"/>
                    <a:lumOff val="50000"/>
                  </a:schemeClr>
                </a:solidFill>
              </a:rPr>
              <a:t>生産</a:t>
            </a:r>
            <a:r>
              <a:rPr lang="ko-KR" altLang="en-US" sz="2200" dirty="0" smtClean="0">
                <a:solidFill>
                  <a:schemeClr val="tx1">
                    <a:lumMod val="50000"/>
                    <a:lumOff val="50000"/>
                  </a:schemeClr>
                </a:solidFill>
              </a:rPr>
              <a:t> </a:t>
            </a:r>
            <a:r>
              <a:rPr lang="en-US" altLang="ko-KR" sz="2200" dirty="0">
                <a:solidFill>
                  <a:schemeClr val="tx1">
                    <a:lumMod val="50000"/>
                    <a:lumOff val="50000"/>
                  </a:schemeClr>
                </a:solidFill>
              </a:rPr>
              <a:t>&amp; </a:t>
            </a:r>
            <a:r>
              <a:rPr lang="ja-JP" altLang="en-US" sz="2200" dirty="0" smtClean="0">
                <a:solidFill>
                  <a:schemeClr val="tx1">
                    <a:lumMod val="50000"/>
                    <a:lumOff val="50000"/>
                  </a:schemeClr>
                </a:solidFill>
              </a:rPr>
              <a:t>外注管理</a:t>
            </a:r>
            <a:endParaRPr lang="ko-KR" altLang="en-US" sz="2200" dirty="0">
              <a:solidFill>
                <a:schemeClr val="tx1">
                  <a:lumMod val="50000"/>
                  <a:lumOff val="50000"/>
                </a:schemeClr>
              </a:solidFill>
            </a:endParaRPr>
          </a:p>
        </p:txBody>
      </p:sp>
      <p:sp>
        <p:nvSpPr>
          <p:cNvPr id="5" name="TextBox 4"/>
          <p:cNvSpPr txBox="1"/>
          <p:nvPr/>
        </p:nvSpPr>
        <p:spPr>
          <a:xfrm>
            <a:off x="332905" y="720229"/>
            <a:ext cx="4861494" cy="334810"/>
          </a:xfrm>
          <a:prstGeom prst="rect">
            <a:avLst/>
          </a:prstGeom>
          <a:noFill/>
        </p:spPr>
        <p:txBody>
          <a:bodyPr wrap="square" lIns="87732" tIns="43866" rIns="87732" bIns="43866" rtlCol="0">
            <a:spAutoFit/>
          </a:bodyPr>
          <a:lstStyle>
            <a:defPPr>
              <a:defRPr lang="ko-KR"/>
            </a:defPPr>
            <a:lvl1pPr>
              <a:defRPr sz="1400" b="1" i="1" spc="100">
                <a:solidFill>
                  <a:schemeClr val="accent1"/>
                </a:solidFill>
              </a:defRPr>
            </a:lvl1pPr>
          </a:lstStyle>
          <a:p>
            <a:r>
              <a:rPr lang="ja-JP" altLang="en-US" sz="1600" dirty="0" smtClean="0"/>
              <a:t>海外工場</a:t>
            </a:r>
            <a:r>
              <a:rPr lang="ko-KR" altLang="en-US" sz="1600" dirty="0" smtClean="0"/>
              <a:t> </a:t>
            </a:r>
            <a:r>
              <a:rPr lang="en-US" altLang="ko-KR" sz="1600" dirty="0"/>
              <a:t>/ </a:t>
            </a:r>
            <a:r>
              <a:rPr lang="ja-JP" altLang="en-US" sz="1600" dirty="0" smtClean="0"/>
              <a:t>外注管理</a:t>
            </a:r>
            <a:endParaRPr lang="ko-KR" altLang="en-US" sz="1600" dirty="0"/>
          </a:p>
        </p:txBody>
      </p:sp>
      <p:sp>
        <p:nvSpPr>
          <p:cNvPr id="6" name="TextBox 5"/>
          <p:cNvSpPr txBox="1"/>
          <p:nvPr/>
        </p:nvSpPr>
        <p:spPr>
          <a:xfrm>
            <a:off x="333875" y="1054681"/>
            <a:ext cx="5264791" cy="1011918"/>
          </a:xfrm>
          <a:prstGeom prst="rect">
            <a:avLst/>
          </a:prstGeom>
          <a:noFill/>
        </p:spPr>
        <p:txBody>
          <a:bodyPr wrap="square" lIns="87732" tIns="43866" rIns="87732" bIns="43866" rtlCol="0">
            <a:spAutoFit/>
          </a:bodyPr>
          <a:lstStyle>
            <a:defPPr>
              <a:defRPr lang="ko-KR"/>
            </a:defPPr>
            <a:lvl1pPr marL="171450" indent="-171450">
              <a:lnSpc>
                <a:spcPct val="150000"/>
              </a:lnSpc>
              <a:buClr>
                <a:schemeClr val="accent1"/>
              </a:buClr>
              <a:buFont typeface="Arial" pitchFamily="34" charset="0"/>
              <a:buChar char="•"/>
              <a:defRPr sz="1000"/>
            </a:lvl1pPr>
          </a:lstStyle>
          <a:p>
            <a:r>
              <a:rPr lang="ja-JP" altLang="en-US" dirty="0" smtClean="0"/>
              <a:t>多数の外注生産工場の管理機能を提供</a:t>
            </a:r>
            <a:endParaRPr lang="ko-KR" altLang="en-US" dirty="0"/>
          </a:p>
          <a:p>
            <a:r>
              <a:rPr lang="ja-JP" altLang="en-US" dirty="0" smtClean="0"/>
              <a:t>オンライン受発注システムを活用し、外注生産業者へ作業指示書を送信</a:t>
            </a:r>
            <a:endParaRPr lang="ko-KR" altLang="en-US" dirty="0"/>
          </a:p>
          <a:p>
            <a:r>
              <a:rPr lang="ja-JP" altLang="en-US" dirty="0" smtClean="0"/>
              <a:t>工程別の外注工場の在庫量</a:t>
            </a:r>
            <a:r>
              <a:rPr lang="ko-KR" altLang="en-US" dirty="0" smtClean="0"/>
              <a:t> </a:t>
            </a:r>
            <a:r>
              <a:rPr lang="en-US" altLang="ko-KR" dirty="0"/>
              <a:t>/ </a:t>
            </a:r>
            <a:r>
              <a:rPr lang="ja-JP" altLang="en-US" dirty="0" smtClean="0"/>
              <a:t>生産量の確認が可能</a:t>
            </a:r>
            <a:endParaRPr lang="ko-KR" altLang="en-US" dirty="0"/>
          </a:p>
          <a:p>
            <a:r>
              <a:rPr lang="ja-JP" altLang="en-US" dirty="0" smtClean="0"/>
              <a:t>外注生産に対する外注加工費の会計反映および原価反映が可能</a:t>
            </a:r>
            <a:endParaRPr lang="ko-KR" altLang="en-US" dirty="0"/>
          </a:p>
        </p:txBody>
      </p:sp>
      <p:cxnSp>
        <p:nvCxnSpPr>
          <p:cNvPr id="7" name="직선 연결선 6"/>
          <p:cNvCxnSpPr/>
          <p:nvPr/>
        </p:nvCxnSpPr>
        <p:spPr>
          <a:xfrm>
            <a:off x="1790" y="3888581"/>
            <a:ext cx="10499169"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32905" y="4327601"/>
            <a:ext cx="5154570" cy="334810"/>
          </a:xfrm>
          <a:prstGeom prst="rect">
            <a:avLst/>
          </a:prstGeom>
          <a:noFill/>
        </p:spPr>
        <p:txBody>
          <a:bodyPr wrap="square" lIns="87732" tIns="43866" rIns="87732" bIns="43866" rtlCol="0">
            <a:spAutoFit/>
          </a:bodyPr>
          <a:lstStyle>
            <a:defPPr>
              <a:defRPr lang="ko-KR"/>
            </a:defPPr>
            <a:lvl1pPr>
              <a:defRPr sz="1400" b="1" i="1" spc="100">
                <a:solidFill>
                  <a:schemeClr val="accent1"/>
                </a:solidFill>
              </a:defRPr>
            </a:lvl1pPr>
          </a:lstStyle>
          <a:p>
            <a:r>
              <a:rPr lang="ja-JP" altLang="en-US" sz="1600" dirty="0" smtClean="0"/>
              <a:t>原価</a:t>
            </a:r>
            <a:r>
              <a:rPr lang="ko-KR" altLang="en-US" sz="1600" dirty="0" smtClean="0"/>
              <a:t> </a:t>
            </a:r>
            <a:r>
              <a:rPr lang="en-US" altLang="ko-KR" sz="1600" dirty="0"/>
              <a:t>/ </a:t>
            </a:r>
            <a:r>
              <a:rPr lang="ja-JP" altLang="en-US" sz="1600" dirty="0" smtClean="0"/>
              <a:t>利益管理</a:t>
            </a:r>
            <a:endParaRPr lang="ko-KR" altLang="en-US" sz="1600" dirty="0"/>
          </a:p>
        </p:txBody>
      </p:sp>
      <p:sp>
        <p:nvSpPr>
          <p:cNvPr id="10" name="TextBox 9"/>
          <p:cNvSpPr txBox="1"/>
          <p:nvPr/>
        </p:nvSpPr>
        <p:spPr>
          <a:xfrm>
            <a:off x="332905" y="4662054"/>
            <a:ext cx="5265760" cy="1242751"/>
          </a:xfrm>
          <a:prstGeom prst="rect">
            <a:avLst/>
          </a:prstGeom>
          <a:noFill/>
        </p:spPr>
        <p:txBody>
          <a:bodyPr wrap="square" lIns="87732" tIns="43866" rIns="87732" bIns="43866" rtlCol="0">
            <a:spAutoFit/>
          </a:bodyPr>
          <a:lstStyle>
            <a:defPPr>
              <a:defRPr lang="ko-KR"/>
            </a:defPPr>
            <a:lvl1pPr marL="171450" indent="-171450">
              <a:lnSpc>
                <a:spcPct val="150000"/>
              </a:lnSpc>
              <a:buClr>
                <a:schemeClr val="accent1"/>
              </a:buClr>
              <a:buFont typeface="Arial" pitchFamily="34" charset="0"/>
              <a:buChar char="•"/>
              <a:defRPr sz="1000"/>
            </a:lvl1pPr>
          </a:lstStyle>
          <a:p>
            <a:r>
              <a:rPr lang="ja-JP" altLang="en-US" dirty="0" smtClean="0"/>
              <a:t>取引先別、品目別、工程別の原価</a:t>
            </a:r>
            <a:r>
              <a:rPr lang="en-US" altLang="ko-KR" dirty="0" smtClean="0"/>
              <a:t>/</a:t>
            </a:r>
            <a:r>
              <a:rPr lang="ja-JP" altLang="en-US" dirty="0" smtClean="0"/>
              <a:t>利益管理が可能</a:t>
            </a:r>
            <a:endParaRPr lang="ko-KR" altLang="en-US" dirty="0"/>
          </a:p>
          <a:p>
            <a:r>
              <a:rPr lang="ja-JP" altLang="en-US" dirty="0" smtClean="0"/>
              <a:t>総平均法、先入先出法、最終買入原価法などの原価計算時に選択適用が可能</a:t>
            </a:r>
            <a:endParaRPr lang="ko-KR" altLang="en-US" dirty="0" smtClean="0"/>
          </a:p>
          <a:p>
            <a:r>
              <a:rPr lang="ja-JP" altLang="en-US" dirty="0" smtClean="0"/>
              <a:t>労務費、経費、外注費など各種コストを原価へ反映する事が可能</a:t>
            </a:r>
            <a:endParaRPr lang="ko-KR" altLang="en-US" dirty="0" smtClean="0"/>
          </a:p>
          <a:p>
            <a:r>
              <a:rPr lang="ja-JP" altLang="en-US" dirty="0" smtClean="0"/>
              <a:t>工程別の原価配分、品目別の加重値を設定する事で正確な原価細部内訳を確認</a:t>
            </a:r>
            <a:r>
              <a:rPr lang="ko-KR" altLang="en-US" dirty="0" smtClean="0"/>
              <a:t> </a:t>
            </a:r>
            <a:endParaRPr lang="ko-KR" altLang="en-US" dirty="0"/>
          </a:p>
          <a:p>
            <a:r>
              <a:rPr lang="ja-JP" altLang="en-US" dirty="0"/>
              <a:t>原価</a:t>
            </a:r>
            <a:r>
              <a:rPr lang="en-US" altLang="ko-KR" dirty="0" smtClean="0"/>
              <a:t>/</a:t>
            </a:r>
            <a:r>
              <a:rPr lang="ja-JP" altLang="en-US" dirty="0" smtClean="0"/>
              <a:t>利益に関する多様な出力物を提供</a:t>
            </a:r>
            <a:endParaRPr lang="ko-KR" altLang="en-US" dirty="0"/>
          </a:p>
        </p:txBody>
      </p:sp>
      <p:cxnSp>
        <p:nvCxnSpPr>
          <p:cNvPr id="14" name="직선 연결선 13"/>
          <p:cNvCxnSpPr/>
          <p:nvPr/>
        </p:nvCxnSpPr>
        <p:spPr>
          <a:xfrm flipV="1">
            <a:off x="1790" y="547895"/>
            <a:ext cx="10435614" cy="244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평행 사변형 14"/>
          <p:cNvSpPr/>
          <p:nvPr/>
        </p:nvSpPr>
        <p:spPr>
          <a:xfrm>
            <a:off x="9977943" y="0"/>
            <a:ext cx="601367" cy="540559"/>
          </a:xfrm>
          <a:prstGeom prst="parallelogram">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1919" tIns="50960" rIns="101919" bIns="50960" rtlCol="0" anchor="ctr"/>
          <a:lstStyle/>
          <a:p>
            <a:pPr algn="ctr"/>
            <a:endParaRPr lang="ko-KR" altLang="en-US"/>
          </a:p>
        </p:txBody>
      </p:sp>
      <p:pic>
        <p:nvPicPr>
          <p:cNvPr id="9" name="그림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0911" y="693136"/>
            <a:ext cx="5269795" cy="3033085"/>
          </a:xfrm>
          <a:prstGeom prst="rect">
            <a:avLst/>
          </a:prstGeom>
        </p:spPr>
      </p:pic>
      <p:pic>
        <p:nvPicPr>
          <p:cNvPr id="11" name="그림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0910" y="4327601"/>
            <a:ext cx="5296493" cy="3111837"/>
          </a:xfrm>
          <a:prstGeom prst="rect">
            <a:avLst/>
          </a:prstGeom>
        </p:spPr>
      </p:pic>
    </p:spTree>
    <p:extLst>
      <p:ext uri="{BB962C8B-B14F-4D97-AF65-F5344CB8AC3E}">
        <p14:creationId xmlns:p14="http://schemas.microsoft.com/office/powerpoint/2010/main" val="23021713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0" y="3"/>
            <a:ext cx="10909300" cy="540558"/>
          </a:xfrm>
        </p:spPr>
        <p:txBody>
          <a:bodyPr>
            <a:normAutofit/>
          </a:bodyPr>
          <a:lstStyle/>
          <a:p>
            <a:pPr algn="l"/>
            <a:r>
              <a:rPr lang="en-US" altLang="ko-KR" sz="2200" dirty="0">
                <a:solidFill>
                  <a:schemeClr val="tx1">
                    <a:lumMod val="50000"/>
                    <a:lumOff val="50000"/>
                  </a:schemeClr>
                </a:solidFill>
              </a:rPr>
              <a:t>	</a:t>
            </a:r>
            <a:r>
              <a:rPr lang="ja-JP" altLang="en-US" sz="2200" dirty="0" smtClean="0">
                <a:solidFill>
                  <a:schemeClr val="tx1">
                    <a:lumMod val="50000"/>
                    <a:lumOff val="50000"/>
                  </a:schemeClr>
                </a:solidFill>
              </a:rPr>
              <a:t>営業</a:t>
            </a:r>
            <a:r>
              <a:rPr lang="ko-KR" altLang="en-US" sz="2200" dirty="0" smtClean="0">
                <a:solidFill>
                  <a:schemeClr val="tx1">
                    <a:lumMod val="50000"/>
                    <a:lumOff val="50000"/>
                  </a:schemeClr>
                </a:solidFill>
              </a:rPr>
              <a:t> </a:t>
            </a:r>
            <a:r>
              <a:rPr lang="en-US" altLang="ko-KR" sz="2200" dirty="0">
                <a:solidFill>
                  <a:schemeClr val="tx1">
                    <a:lumMod val="50000"/>
                    <a:lumOff val="50000"/>
                  </a:schemeClr>
                </a:solidFill>
              </a:rPr>
              <a:t>&amp; </a:t>
            </a:r>
            <a:r>
              <a:rPr lang="ja-JP" altLang="en-US" sz="2200" dirty="0" smtClean="0">
                <a:solidFill>
                  <a:schemeClr val="tx1">
                    <a:lumMod val="50000"/>
                    <a:lumOff val="50000"/>
                  </a:schemeClr>
                </a:solidFill>
              </a:rPr>
              <a:t>販売管理</a:t>
            </a:r>
            <a:endParaRPr lang="ko-KR" altLang="en-US" sz="2200" dirty="0">
              <a:solidFill>
                <a:schemeClr val="tx1">
                  <a:lumMod val="50000"/>
                  <a:lumOff val="50000"/>
                </a:schemeClr>
              </a:solidFill>
            </a:endParaRPr>
          </a:p>
        </p:txBody>
      </p:sp>
      <p:sp>
        <p:nvSpPr>
          <p:cNvPr id="6" name="TextBox 5"/>
          <p:cNvSpPr txBox="1"/>
          <p:nvPr/>
        </p:nvSpPr>
        <p:spPr>
          <a:xfrm>
            <a:off x="334620" y="727201"/>
            <a:ext cx="4861494" cy="334810"/>
          </a:xfrm>
          <a:prstGeom prst="rect">
            <a:avLst/>
          </a:prstGeom>
          <a:noFill/>
        </p:spPr>
        <p:txBody>
          <a:bodyPr wrap="square" lIns="87732" tIns="43866" rIns="87732" bIns="43866" rtlCol="0">
            <a:spAutoFit/>
          </a:bodyPr>
          <a:lstStyle>
            <a:defPPr>
              <a:defRPr lang="ko-KR"/>
            </a:defPPr>
            <a:lvl1pPr>
              <a:defRPr sz="1400" b="1" i="1" spc="100">
                <a:solidFill>
                  <a:schemeClr val="accent1"/>
                </a:solidFill>
              </a:defRPr>
            </a:lvl1pPr>
          </a:lstStyle>
          <a:p>
            <a:r>
              <a:rPr lang="ja-JP" altLang="en-US" sz="1600" dirty="0" smtClean="0"/>
              <a:t>営業に必要な全ての機能</a:t>
            </a:r>
            <a:endParaRPr lang="ko-KR" altLang="en-US" sz="1600" dirty="0"/>
          </a:p>
        </p:txBody>
      </p:sp>
      <p:sp>
        <p:nvSpPr>
          <p:cNvPr id="7" name="TextBox 6"/>
          <p:cNvSpPr txBox="1"/>
          <p:nvPr/>
        </p:nvSpPr>
        <p:spPr>
          <a:xfrm>
            <a:off x="333875" y="1061654"/>
            <a:ext cx="5264791" cy="1242751"/>
          </a:xfrm>
          <a:prstGeom prst="rect">
            <a:avLst/>
          </a:prstGeom>
          <a:noFill/>
        </p:spPr>
        <p:txBody>
          <a:bodyPr wrap="square" lIns="87732" tIns="43866" rIns="87732" bIns="43866" rtlCol="0">
            <a:spAutoFit/>
          </a:bodyPr>
          <a:lstStyle>
            <a:defPPr>
              <a:defRPr lang="ko-KR"/>
            </a:defPPr>
            <a:lvl1pPr marL="171450" indent="-171450">
              <a:lnSpc>
                <a:spcPct val="150000"/>
              </a:lnSpc>
              <a:buClr>
                <a:schemeClr val="accent1"/>
              </a:buClr>
              <a:buFont typeface="Arial" pitchFamily="34" charset="0"/>
              <a:buChar char="•"/>
              <a:defRPr sz="1000"/>
            </a:lvl1pPr>
          </a:lstStyle>
          <a:p>
            <a:r>
              <a:rPr lang="ja-JP" altLang="en-US" dirty="0" smtClean="0"/>
              <a:t>見積、注文、販売、出荷の各段階別の業務処理をサポート</a:t>
            </a:r>
            <a:r>
              <a:rPr lang="ko-KR" altLang="en-US" dirty="0" smtClean="0"/>
              <a:t> </a:t>
            </a:r>
            <a:endParaRPr lang="ko-KR" altLang="en-US" dirty="0"/>
          </a:p>
          <a:p>
            <a:r>
              <a:rPr lang="ja-JP" altLang="en-US" dirty="0" smtClean="0"/>
              <a:t>見積書、注文書、取引明細書などのフォーマット設定および取引先向けメール発送が可能</a:t>
            </a:r>
            <a:endParaRPr lang="ko-KR" altLang="en-US" dirty="0"/>
          </a:p>
          <a:p>
            <a:r>
              <a:rPr lang="ja-JP" altLang="en-US" dirty="0" smtClean="0"/>
              <a:t>注文書の作成の際に、見積書の内容</a:t>
            </a:r>
            <a:r>
              <a:rPr lang="en-US" altLang="ko-KR" dirty="0" smtClean="0"/>
              <a:t>/</a:t>
            </a:r>
            <a:r>
              <a:rPr lang="ja-JP" altLang="en-US" dirty="0" smtClean="0"/>
              <a:t>販売の入力時の注文書内容を読込むことが可能</a:t>
            </a:r>
            <a:endParaRPr lang="ko-KR" altLang="en-US" dirty="0"/>
          </a:p>
          <a:p>
            <a:r>
              <a:rPr lang="ja-JP" altLang="en-US" dirty="0" smtClean="0"/>
              <a:t>販売データを会計と連動して、請求書の発行が可能</a:t>
            </a:r>
            <a:r>
              <a:rPr lang="ko-KR" altLang="en-US" dirty="0" smtClean="0"/>
              <a:t> </a:t>
            </a:r>
            <a:endParaRPr lang="ko-KR" altLang="en-US" dirty="0"/>
          </a:p>
          <a:p>
            <a:r>
              <a:rPr lang="ja-JP" altLang="en-US" dirty="0" smtClean="0"/>
              <a:t>販売した後、売上金額と未収金を取引先別</a:t>
            </a:r>
            <a:r>
              <a:rPr lang="en-US" altLang="ko-KR" dirty="0" smtClean="0"/>
              <a:t>/</a:t>
            </a:r>
            <a:r>
              <a:rPr lang="ja-JP" altLang="en-US" dirty="0" smtClean="0"/>
              <a:t>担当者別で確認可能</a:t>
            </a:r>
            <a:endParaRPr lang="ko-KR" altLang="en-US" dirty="0"/>
          </a:p>
        </p:txBody>
      </p:sp>
      <p:cxnSp>
        <p:nvCxnSpPr>
          <p:cNvPr id="8" name="직선 연결선 7"/>
          <p:cNvCxnSpPr/>
          <p:nvPr/>
        </p:nvCxnSpPr>
        <p:spPr>
          <a:xfrm>
            <a:off x="408342" y="3888581"/>
            <a:ext cx="10499169"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32905" y="4327601"/>
            <a:ext cx="5154570" cy="334810"/>
          </a:xfrm>
          <a:prstGeom prst="rect">
            <a:avLst/>
          </a:prstGeom>
          <a:noFill/>
        </p:spPr>
        <p:txBody>
          <a:bodyPr wrap="square" lIns="87732" tIns="43866" rIns="87732" bIns="43866" rtlCol="0">
            <a:spAutoFit/>
          </a:bodyPr>
          <a:lstStyle>
            <a:defPPr>
              <a:defRPr lang="ko-KR"/>
            </a:defPPr>
            <a:lvl1pPr>
              <a:defRPr sz="1400" b="1" i="1" spc="100">
                <a:solidFill>
                  <a:schemeClr val="accent1"/>
                </a:solidFill>
              </a:defRPr>
            </a:lvl1pPr>
          </a:lstStyle>
          <a:p>
            <a:r>
              <a:rPr lang="ja-JP" altLang="en-US" sz="1600" dirty="0"/>
              <a:t>取</a:t>
            </a:r>
            <a:r>
              <a:rPr lang="ja-JP" altLang="en-US" sz="1600" dirty="0" smtClean="0"/>
              <a:t>引先</a:t>
            </a:r>
            <a:r>
              <a:rPr lang="ja-JP" altLang="en-US" sz="1600" dirty="0"/>
              <a:t>別</a:t>
            </a:r>
            <a:r>
              <a:rPr lang="ko-KR" altLang="en-US" sz="1600" dirty="0" smtClean="0"/>
              <a:t> </a:t>
            </a:r>
            <a:r>
              <a:rPr lang="en-US" altLang="ko-KR" sz="1600" dirty="0"/>
              <a:t>/ </a:t>
            </a:r>
            <a:r>
              <a:rPr lang="ja-JP" altLang="en-US" sz="1600" dirty="0" smtClean="0"/>
              <a:t>担当者別の未収金管理</a:t>
            </a:r>
            <a:endParaRPr lang="ko-KR" altLang="en-US" sz="1600" dirty="0"/>
          </a:p>
        </p:txBody>
      </p:sp>
      <p:sp>
        <p:nvSpPr>
          <p:cNvPr id="11" name="TextBox 10"/>
          <p:cNvSpPr txBox="1"/>
          <p:nvPr/>
        </p:nvSpPr>
        <p:spPr>
          <a:xfrm>
            <a:off x="332905" y="4662054"/>
            <a:ext cx="5265760" cy="1242751"/>
          </a:xfrm>
          <a:prstGeom prst="rect">
            <a:avLst/>
          </a:prstGeom>
          <a:noFill/>
        </p:spPr>
        <p:txBody>
          <a:bodyPr wrap="square" lIns="87732" tIns="43866" rIns="87732" bIns="43866" rtlCol="0">
            <a:spAutoFit/>
          </a:bodyPr>
          <a:lstStyle>
            <a:defPPr>
              <a:defRPr lang="ko-KR"/>
            </a:defPPr>
            <a:lvl1pPr marL="171450" indent="-171450">
              <a:lnSpc>
                <a:spcPct val="150000"/>
              </a:lnSpc>
              <a:buClr>
                <a:schemeClr val="accent1"/>
              </a:buClr>
              <a:buFont typeface="Arial" pitchFamily="34" charset="0"/>
              <a:buChar char="•"/>
              <a:defRPr sz="1000"/>
            </a:lvl1pPr>
          </a:lstStyle>
          <a:p>
            <a:r>
              <a:rPr lang="ja-JP" altLang="en-US" dirty="0" smtClean="0"/>
              <a:t>販売と同時に発生した未収金の取引先別、担当者別で集計可能</a:t>
            </a:r>
            <a:endParaRPr lang="ko-KR" altLang="en-US" dirty="0" smtClean="0"/>
          </a:p>
          <a:p>
            <a:r>
              <a:rPr lang="ja-JP" altLang="en-US" dirty="0" smtClean="0"/>
              <a:t>特定の期間中に発生した販売</a:t>
            </a:r>
            <a:r>
              <a:rPr lang="en-US" altLang="ko-KR" dirty="0" smtClean="0"/>
              <a:t>/</a:t>
            </a:r>
            <a:r>
              <a:rPr lang="ja-JP" altLang="en-US" dirty="0" smtClean="0"/>
              <a:t>集金</a:t>
            </a:r>
            <a:r>
              <a:rPr lang="en-US" altLang="ko-KR" dirty="0" smtClean="0"/>
              <a:t>/</a:t>
            </a:r>
            <a:r>
              <a:rPr lang="ja-JP" altLang="en-US" dirty="0" smtClean="0"/>
              <a:t>未収金の内訳照会</a:t>
            </a:r>
            <a:endParaRPr lang="ko-KR" altLang="en-US" dirty="0" smtClean="0"/>
          </a:p>
          <a:p>
            <a:r>
              <a:rPr lang="ja-JP" altLang="en-US" dirty="0" smtClean="0"/>
              <a:t>取引先別の売上債権の請求金額と未請求金額の区分管理</a:t>
            </a:r>
            <a:r>
              <a:rPr lang="ko-KR" altLang="en-US" dirty="0" smtClean="0"/>
              <a:t> </a:t>
            </a:r>
            <a:endParaRPr lang="ko-KR" altLang="en-US" dirty="0"/>
          </a:p>
          <a:p>
            <a:r>
              <a:rPr lang="ja-JP" altLang="en-US" dirty="0" smtClean="0"/>
              <a:t>未収債権が今後、集金される日付を推定し、資金計画の樹立が可能</a:t>
            </a:r>
            <a:endParaRPr lang="ko-KR" altLang="en-US" dirty="0"/>
          </a:p>
          <a:p>
            <a:r>
              <a:rPr lang="ja-JP" altLang="en-US" dirty="0" smtClean="0"/>
              <a:t>未収金</a:t>
            </a:r>
            <a:r>
              <a:rPr lang="en-US" altLang="ko-KR" dirty="0" smtClean="0"/>
              <a:t>/</a:t>
            </a:r>
            <a:r>
              <a:rPr lang="ja-JP" altLang="en-US" dirty="0" smtClean="0"/>
              <a:t>債権管理を行うための多様な帳簿および報告書を提供</a:t>
            </a:r>
            <a:endParaRPr lang="ko-KR" altLang="en-US" dirty="0"/>
          </a:p>
        </p:txBody>
      </p:sp>
      <p:sp>
        <p:nvSpPr>
          <p:cNvPr id="15" name="평행 사변형 14"/>
          <p:cNvSpPr/>
          <p:nvPr/>
        </p:nvSpPr>
        <p:spPr>
          <a:xfrm flipH="1">
            <a:off x="289786" y="0"/>
            <a:ext cx="601367" cy="540559"/>
          </a:xfrm>
          <a:prstGeom prst="parallelogram">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1919" tIns="50960" rIns="101919" bIns="50960" rtlCol="0" anchor="ctr"/>
          <a:lstStyle/>
          <a:p>
            <a:pPr algn="ctr"/>
            <a:endParaRPr lang="ko-KR" altLang="en-US"/>
          </a:p>
        </p:txBody>
      </p:sp>
      <p:cxnSp>
        <p:nvCxnSpPr>
          <p:cNvPr id="16" name="직선 연결선 15"/>
          <p:cNvCxnSpPr/>
          <p:nvPr/>
        </p:nvCxnSpPr>
        <p:spPr>
          <a:xfrm>
            <a:off x="427560" y="547895"/>
            <a:ext cx="1047995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그림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8946" y="1400188"/>
            <a:ext cx="2525760" cy="2360797"/>
          </a:xfrm>
          <a:prstGeom prst="rect">
            <a:avLst/>
          </a:prstGeom>
        </p:spPr>
      </p:pic>
      <p:pic>
        <p:nvPicPr>
          <p:cNvPr id="12" name="그림 11"/>
          <p:cNvPicPr>
            <a:picLocks noChangeAspect="1"/>
          </p:cNvPicPr>
          <p:nvPr/>
        </p:nvPicPr>
        <p:blipFill>
          <a:blip r:embed="rId4"/>
          <a:stretch>
            <a:fillRect/>
          </a:stretch>
        </p:blipFill>
        <p:spPr>
          <a:xfrm>
            <a:off x="5852487" y="761982"/>
            <a:ext cx="2664297" cy="2513925"/>
          </a:xfrm>
          <a:prstGeom prst="rect">
            <a:avLst/>
          </a:prstGeom>
        </p:spPr>
      </p:pic>
      <p:pic>
        <p:nvPicPr>
          <p:cNvPr id="13" name="그림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2602" y="4128199"/>
            <a:ext cx="5622104" cy="3308451"/>
          </a:xfrm>
          <a:prstGeom prst="rect">
            <a:avLst/>
          </a:prstGeom>
        </p:spPr>
      </p:pic>
      <p:pic>
        <p:nvPicPr>
          <p:cNvPr id="5" name="그림 4"/>
          <p:cNvPicPr>
            <a:picLocks noChangeAspect="1"/>
          </p:cNvPicPr>
          <p:nvPr/>
        </p:nvPicPr>
        <p:blipFill>
          <a:blip r:embed="rId6"/>
          <a:stretch>
            <a:fillRect/>
          </a:stretch>
        </p:blipFill>
        <p:spPr>
          <a:xfrm>
            <a:off x="7491342" y="957753"/>
            <a:ext cx="647700" cy="171450"/>
          </a:xfrm>
          <a:prstGeom prst="rect">
            <a:avLst/>
          </a:prstGeom>
        </p:spPr>
      </p:pic>
    </p:spTree>
    <p:extLst>
      <p:ext uri="{BB962C8B-B14F-4D97-AF65-F5344CB8AC3E}">
        <p14:creationId xmlns:p14="http://schemas.microsoft.com/office/powerpoint/2010/main" val="10845047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0" y="3"/>
            <a:ext cx="10909300" cy="540558"/>
          </a:xfrm>
        </p:spPr>
        <p:txBody>
          <a:bodyPr>
            <a:normAutofit/>
          </a:bodyPr>
          <a:lstStyle/>
          <a:p>
            <a:pPr algn="l"/>
            <a:r>
              <a:rPr lang="en-US" altLang="ko-KR" sz="2200" dirty="0">
                <a:solidFill>
                  <a:schemeClr val="tx1">
                    <a:lumMod val="50000"/>
                    <a:lumOff val="50000"/>
                  </a:schemeClr>
                </a:solidFill>
              </a:rPr>
              <a:t>	</a:t>
            </a:r>
            <a:r>
              <a:rPr lang="en-US" altLang="ko-KR" sz="2200" dirty="0" smtClean="0">
                <a:solidFill>
                  <a:schemeClr val="tx1">
                    <a:lumMod val="50000"/>
                    <a:lumOff val="50000"/>
                  </a:schemeClr>
                </a:solidFill>
              </a:rPr>
              <a:t>						     </a:t>
            </a:r>
            <a:r>
              <a:rPr lang="ja-JP" altLang="en-US" sz="2200" dirty="0" smtClean="0">
                <a:solidFill>
                  <a:schemeClr val="tx1">
                    <a:lumMod val="50000"/>
                    <a:lumOff val="50000"/>
                  </a:schemeClr>
                </a:solidFill>
              </a:rPr>
              <a:t>営業</a:t>
            </a:r>
            <a:r>
              <a:rPr lang="ko-KR" altLang="en-US" sz="2200" dirty="0" smtClean="0">
                <a:solidFill>
                  <a:schemeClr val="tx1">
                    <a:lumMod val="50000"/>
                    <a:lumOff val="50000"/>
                  </a:schemeClr>
                </a:solidFill>
              </a:rPr>
              <a:t> </a:t>
            </a:r>
            <a:r>
              <a:rPr lang="en-US" altLang="ko-KR" sz="2200" dirty="0">
                <a:solidFill>
                  <a:schemeClr val="tx1">
                    <a:lumMod val="50000"/>
                    <a:lumOff val="50000"/>
                  </a:schemeClr>
                </a:solidFill>
              </a:rPr>
              <a:t>&amp; </a:t>
            </a:r>
            <a:r>
              <a:rPr lang="ja-JP" altLang="en-US" sz="2200" dirty="0" smtClean="0">
                <a:solidFill>
                  <a:schemeClr val="tx1">
                    <a:lumMod val="50000"/>
                    <a:lumOff val="50000"/>
                  </a:schemeClr>
                </a:solidFill>
              </a:rPr>
              <a:t>販売管理</a:t>
            </a:r>
            <a:endParaRPr lang="ko-KR" altLang="en-US" sz="2200" dirty="0">
              <a:solidFill>
                <a:schemeClr val="tx1">
                  <a:lumMod val="50000"/>
                  <a:lumOff val="50000"/>
                </a:schemeClr>
              </a:solidFill>
            </a:endParaRPr>
          </a:p>
        </p:txBody>
      </p:sp>
      <p:sp>
        <p:nvSpPr>
          <p:cNvPr id="5" name="TextBox 4"/>
          <p:cNvSpPr txBox="1"/>
          <p:nvPr/>
        </p:nvSpPr>
        <p:spPr>
          <a:xfrm>
            <a:off x="324788" y="720229"/>
            <a:ext cx="4861494" cy="334810"/>
          </a:xfrm>
          <a:prstGeom prst="rect">
            <a:avLst/>
          </a:prstGeom>
          <a:noFill/>
        </p:spPr>
        <p:txBody>
          <a:bodyPr wrap="square" lIns="87732" tIns="43866" rIns="87732" bIns="43866" rtlCol="0">
            <a:spAutoFit/>
          </a:bodyPr>
          <a:lstStyle>
            <a:defPPr>
              <a:defRPr lang="ko-KR"/>
            </a:defPPr>
            <a:lvl1pPr>
              <a:defRPr sz="1400" b="1" i="1" spc="100">
                <a:solidFill>
                  <a:schemeClr val="accent1"/>
                </a:solidFill>
              </a:defRPr>
            </a:lvl1pPr>
          </a:lstStyle>
          <a:p>
            <a:r>
              <a:rPr lang="ja-JP" altLang="en-US" sz="1600" dirty="0" smtClean="0"/>
              <a:t>営業に関する多様な報告書</a:t>
            </a:r>
            <a:endParaRPr lang="ko-KR" altLang="en-US" sz="1600" dirty="0"/>
          </a:p>
        </p:txBody>
      </p:sp>
      <p:sp>
        <p:nvSpPr>
          <p:cNvPr id="6" name="TextBox 5"/>
          <p:cNvSpPr txBox="1"/>
          <p:nvPr/>
        </p:nvSpPr>
        <p:spPr>
          <a:xfrm>
            <a:off x="333875" y="1054682"/>
            <a:ext cx="5264791" cy="1242751"/>
          </a:xfrm>
          <a:prstGeom prst="rect">
            <a:avLst/>
          </a:prstGeom>
          <a:noFill/>
        </p:spPr>
        <p:txBody>
          <a:bodyPr wrap="square" lIns="87732" tIns="43866" rIns="87732" bIns="43866" rtlCol="0">
            <a:spAutoFit/>
          </a:bodyPr>
          <a:lstStyle>
            <a:defPPr>
              <a:defRPr lang="ko-KR"/>
            </a:defPPr>
            <a:lvl1pPr marL="171450" indent="-171450">
              <a:lnSpc>
                <a:spcPct val="150000"/>
              </a:lnSpc>
              <a:buClr>
                <a:schemeClr val="accent1"/>
              </a:buClr>
              <a:buFont typeface="Arial" pitchFamily="34" charset="0"/>
              <a:buChar char="•"/>
              <a:defRPr sz="1000"/>
            </a:lvl1pPr>
          </a:lstStyle>
          <a:p>
            <a:r>
              <a:rPr lang="ja-JP" altLang="en-US" dirty="0" smtClean="0"/>
              <a:t>営業関連の各種現況、統計、報告書をご希望のフォームに設定</a:t>
            </a:r>
            <a:r>
              <a:rPr lang="ko-KR" altLang="en-US" dirty="0" smtClean="0"/>
              <a:t> </a:t>
            </a:r>
            <a:endParaRPr lang="en-US" altLang="ko-KR" dirty="0" smtClean="0"/>
          </a:p>
          <a:p>
            <a:r>
              <a:rPr lang="ja-JP" altLang="en-US" dirty="0" smtClean="0"/>
              <a:t>入力画面で項目を追加、修正、除去することができ、必要な情報を簡単に反映</a:t>
            </a:r>
            <a:endParaRPr lang="ko-KR" altLang="en-US" dirty="0" smtClean="0"/>
          </a:p>
          <a:p>
            <a:r>
              <a:rPr lang="ja-JP" altLang="en-US" dirty="0" smtClean="0"/>
              <a:t>販売現況、取引先別債権、取引先管理台帳、売上集計表など多様な出力物を提供</a:t>
            </a:r>
            <a:endParaRPr lang="ko-KR" altLang="en-US" dirty="0" smtClean="0"/>
          </a:p>
          <a:p>
            <a:r>
              <a:rPr lang="ja-JP" altLang="en-US" dirty="0" smtClean="0"/>
              <a:t>外部でもモバイル機器を利用し、営業関連の報告書をリアルタイム照会</a:t>
            </a:r>
            <a:endParaRPr lang="en-US" altLang="ja-JP" dirty="0" smtClean="0"/>
          </a:p>
          <a:p>
            <a:r>
              <a:rPr lang="ja-JP" altLang="en-US" dirty="0"/>
              <a:t>特定の期間に販売した品目の単価を一括変更可能</a:t>
            </a:r>
            <a:endParaRPr lang="ko-KR" altLang="en-US" dirty="0"/>
          </a:p>
        </p:txBody>
      </p:sp>
      <p:cxnSp>
        <p:nvCxnSpPr>
          <p:cNvPr id="7" name="직선 연결선 6"/>
          <p:cNvCxnSpPr/>
          <p:nvPr/>
        </p:nvCxnSpPr>
        <p:spPr>
          <a:xfrm>
            <a:off x="1790" y="3888581"/>
            <a:ext cx="10499169"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32905" y="4320629"/>
            <a:ext cx="5154570" cy="334810"/>
          </a:xfrm>
          <a:prstGeom prst="rect">
            <a:avLst/>
          </a:prstGeom>
          <a:noFill/>
        </p:spPr>
        <p:txBody>
          <a:bodyPr wrap="square" lIns="87732" tIns="43866" rIns="87732" bIns="43866" rtlCol="0">
            <a:spAutoFit/>
          </a:bodyPr>
          <a:lstStyle>
            <a:defPPr>
              <a:defRPr lang="ko-KR"/>
            </a:defPPr>
            <a:lvl1pPr>
              <a:defRPr sz="1400" b="1" i="1" spc="100">
                <a:solidFill>
                  <a:schemeClr val="accent1"/>
                </a:solidFill>
              </a:defRPr>
            </a:lvl1pPr>
          </a:lstStyle>
          <a:p>
            <a:r>
              <a:rPr lang="ja-JP" altLang="en-US" sz="1600" dirty="0" smtClean="0"/>
              <a:t>業務の効率を高めるサブ機能</a:t>
            </a:r>
            <a:endParaRPr lang="ko-KR" altLang="en-US" sz="1600" dirty="0"/>
          </a:p>
        </p:txBody>
      </p:sp>
      <p:sp>
        <p:nvSpPr>
          <p:cNvPr id="10" name="TextBox 9"/>
          <p:cNvSpPr txBox="1"/>
          <p:nvPr/>
        </p:nvSpPr>
        <p:spPr>
          <a:xfrm>
            <a:off x="332904" y="4655081"/>
            <a:ext cx="5481786" cy="1473583"/>
          </a:xfrm>
          <a:prstGeom prst="rect">
            <a:avLst/>
          </a:prstGeom>
          <a:noFill/>
        </p:spPr>
        <p:txBody>
          <a:bodyPr wrap="square" lIns="87732" tIns="43866" rIns="87732" bIns="43866" rtlCol="0">
            <a:spAutoFit/>
          </a:bodyPr>
          <a:lstStyle>
            <a:defPPr>
              <a:defRPr lang="ko-KR"/>
            </a:defPPr>
            <a:lvl1pPr marL="171450" indent="-171450">
              <a:lnSpc>
                <a:spcPct val="150000"/>
              </a:lnSpc>
              <a:buClr>
                <a:schemeClr val="accent1"/>
              </a:buClr>
              <a:buFont typeface="Arial" pitchFamily="34" charset="0"/>
              <a:buChar char="•"/>
              <a:defRPr sz="1000"/>
            </a:lvl1pPr>
          </a:lstStyle>
          <a:p>
            <a:r>
              <a:rPr lang="ja-JP" altLang="en-US" dirty="0"/>
              <a:t>単</a:t>
            </a:r>
            <a:r>
              <a:rPr lang="ja-JP" altLang="en-US" dirty="0" smtClean="0"/>
              <a:t>価</a:t>
            </a:r>
            <a:r>
              <a:rPr lang="ja-JP" altLang="en-US" dirty="0"/>
              <a:t>管理</a:t>
            </a:r>
            <a:r>
              <a:rPr lang="ko-KR" altLang="en-US" dirty="0" smtClean="0"/>
              <a:t> </a:t>
            </a:r>
            <a:r>
              <a:rPr lang="en-US" altLang="ko-KR" dirty="0"/>
              <a:t>: </a:t>
            </a:r>
            <a:r>
              <a:rPr lang="ja-JP" altLang="en-US" dirty="0" smtClean="0"/>
              <a:t>取引先別</a:t>
            </a:r>
            <a:r>
              <a:rPr lang="en-US" altLang="ko-KR" dirty="0" smtClean="0"/>
              <a:t>/</a:t>
            </a:r>
            <a:r>
              <a:rPr lang="ja-JP" altLang="en-US" dirty="0" smtClean="0"/>
              <a:t>店舗別</a:t>
            </a:r>
            <a:r>
              <a:rPr lang="en-US" altLang="ko-KR" dirty="0" smtClean="0"/>
              <a:t>/</a:t>
            </a:r>
            <a:r>
              <a:rPr lang="ja-JP" altLang="en-US" dirty="0" smtClean="0"/>
              <a:t>品目別の単価を設定および調整可能</a:t>
            </a:r>
            <a:endParaRPr lang="ko-KR" altLang="en-US" dirty="0" smtClean="0"/>
          </a:p>
          <a:p>
            <a:r>
              <a:rPr lang="ja-JP" altLang="en-US" dirty="0" smtClean="0"/>
              <a:t>与信限度管理</a:t>
            </a:r>
            <a:r>
              <a:rPr lang="ko-KR" altLang="en-US" dirty="0" smtClean="0"/>
              <a:t> </a:t>
            </a:r>
            <a:r>
              <a:rPr lang="en-US" altLang="ko-KR" dirty="0" smtClean="0"/>
              <a:t>: </a:t>
            </a:r>
            <a:r>
              <a:rPr lang="ja-JP" altLang="en-US" dirty="0" smtClean="0"/>
              <a:t>各取引先別で与信限度金額を設定し、注文および販売時の超過有無をチェック</a:t>
            </a:r>
            <a:endParaRPr lang="ko-KR" altLang="en-US" dirty="0" smtClean="0"/>
          </a:p>
          <a:p>
            <a:r>
              <a:rPr lang="ja-JP" altLang="en-US" dirty="0" smtClean="0"/>
              <a:t>安全在庫管理</a:t>
            </a:r>
            <a:r>
              <a:rPr lang="ko-KR" altLang="en-US" dirty="0" smtClean="0"/>
              <a:t> </a:t>
            </a:r>
            <a:r>
              <a:rPr lang="en-US" altLang="ko-KR" dirty="0"/>
              <a:t>: </a:t>
            </a:r>
            <a:r>
              <a:rPr lang="ja-JP" altLang="en-US" dirty="0" smtClean="0"/>
              <a:t>倉庫</a:t>
            </a:r>
            <a:r>
              <a:rPr lang="en-US" altLang="ko-KR" dirty="0" smtClean="0"/>
              <a:t>(</a:t>
            </a:r>
            <a:r>
              <a:rPr lang="ja-JP" altLang="en-US" dirty="0" smtClean="0"/>
              <a:t>店舗</a:t>
            </a:r>
            <a:r>
              <a:rPr lang="en-US" altLang="ko-KR" dirty="0" smtClean="0"/>
              <a:t>)</a:t>
            </a:r>
            <a:r>
              <a:rPr lang="ja-JP" altLang="en-US" dirty="0" smtClean="0"/>
              <a:t>別で品目に対する安全在庫数量を設定可能</a:t>
            </a:r>
            <a:endParaRPr lang="ko-KR" altLang="en-US" dirty="0"/>
          </a:p>
          <a:p>
            <a:r>
              <a:rPr lang="ja-JP" altLang="en-US" dirty="0" smtClean="0"/>
              <a:t>売上計画</a:t>
            </a:r>
            <a:r>
              <a:rPr lang="ko-KR" altLang="en-US" dirty="0" smtClean="0"/>
              <a:t> </a:t>
            </a:r>
            <a:r>
              <a:rPr lang="en-US" altLang="ko-KR" dirty="0"/>
              <a:t>: </a:t>
            </a:r>
            <a:r>
              <a:rPr lang="ja-JP" altLang="en-US" dirty="0" smtClean="0"/>
              <a:t>目標期間を定め、担当者</a:t>
            </a:r>
            <a:r>
              <a:rPr lang="en-US" altLang="ko-KR" dirty="0" smtClean="0"/>
              <a:t>/</a:t>
            </a:r>
            <a:r>
              <a:rPr lang="ja-JP" altLang="en-US" dirty="0" smtClean="0"/>
              <a:t>店舗</a:t>
            </a:r>
            <a:r>
              <a:rPr lang="en-US" altLang="ko-KR" dirty="0" smtClean="0"/>
              <a:t>/</a:t>
            </a:r>
            <a:r>
              <a:rPr lang="ja-JP" altLang="en-US" dirty="0" smtClean="0"/>
              <a:t>品目別の売上計画を樹立</a:t>
            </a:r>
            <a:endParaRPr lang="en-US" altLang="ko-KR" dirty="0" smtClean="0"/>
          </a:p>
          <a:p>
            <a:r>
              <a:rPr lang="ja-JP" altLang="en-US" dirty="0"/>
              <a:t>バ</a:t>
            </a:r>
            <a:r>
              <a:rPr lang="ja-JP" altLang="en-US" dirty="0" smtClean="0"/>
              <a:t>ー</a:t>
            </a:r>
            <a:r>
              <a:rPr lang="ja-JP" altLang="en-US" dirty="0"/>
              <a:t>コー</a:t>
            </a:r>
            <a:r>
              <a:rPr lang="ja-JP" altLang="en-US" dirty="0" smtClean="0"/>
              <a:t>ドアプリ</a:t>
            </a:r>
            <a:r>
              <a:rPr lang="en-US" altLang="ko-KR" dirty="0" smtClean="0"/>
              <a:t>(App) : </a:t>
            </a:r>
            <a:r>
              <a:rPr lang="ja-JP" altLang="en-US" dirty="0" smtClean="0"/>
              <a:t>モバイルでアプリをインストールし、バーコードスキャンを使ってリアルタ　</a:t>
            </a:r>
            <a:endParaRPr lang="en-US" altLang="ja-JP" dirty="0" smtClean="0"/>
          </a:p>
          <a:p>
            <a:pPr marL="0" indent="0">
              <a:buNone/>
            </a:pPr>
            <a:r>
              <a:rPr lang="ja-JP" altLang="en-US" dirty="0"/>
              <a:t>　</a:t>
            </a:r>
            <a:r>
              <a:rPr lang="ja-JP" altLang="en-US" dirty="0" smtClean="0"/>
              <a:t>　　　　　　　　　　　　　　　　　イム販売処理が可能</a:t>
            </a:r>
            <a:endParaRPr lang="ko-KR" altLang="en-US" dirty="0"/>
          </a:p>
        </p:txBody>
      </p:sp>
      <p:cxnSp>
        <p:nvCxnSpPr>
          <p:cNvPr id="14" name="직선 연결선 13"/>
          <p:cNvCxnSpPr/>
          <p:nvPr/>
        </p:nvCxnSpPr>
        <p:spPr>
          <a:xfrm flipV="1">
            <a:off x="1790" y="547895"/>
            <a:ext cx="10435614" cy="244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평행 사변형 14"/>
          <p:cNvSpPr/>
          <p:nvPr/>
        </p:nvSpPr>
        <p:spPr>
          <a:xfrm>
            <a:off x="9977943" y="0"/>
            <a:ext cx="601367" cy="540559"/>
          </a:xfrm>
          <a:prstGeom prst="parallelogram">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1919" tIns="50960" rIns="101919" bIns="50960" rtlCol="0" anchor="ctr"/>
          <a:lstStyle/>
          <a:p>
            <a:pPr algn="ctr"/>
            <a:endParaRPr lang="ko-KR" altLang="en-US"/>
          </a:p>
        </p:txBody>
      </p:sp>
      <p:pic>
        <p:nvPicPr>
          <p:cNvPr id="4" name="그림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7753" y="720229"/>
            <a:ext cx="4893206" cy="3001235"/>
          </a:xfrm>
          <a:prstGeom prst="rect">
            <a:avLst/>
          </a:prstGeom>
        </p:spPr>
      </p:pic>
      <p:pic>
        <p:nvPicPr>
          <p:cNvPr id="11" name="그림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4324" y="4320629"/>
            <a:ext cx="4716635" cy="2971181"/>
          </a:xfrm>
          <a:prstGeom prst="rect">
            <a:avLst/>
          </a:prstGeom>
        </p:spPr>
      </p:pic>
    </p:spTree>
    <p:extLst>
      <p:ext uri="{BB962C8B-B14F-4D97-AF65-F5344CB8AC3E}">
        <p14:creationId xmlns:p14="http://schemas.microsoft.com/office/powerpoint/2010/main" val="333652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2082" y="432197"/>
            <a:ext cx="3600400" cy="830997"/>
          </a:xfrm>
          <a:prstGeom prst="rect">
            <a:avLst/>
          </a:prstGeom>
          <a:noFill/>
        </p:spPr>
        <p:txBody>
          <a:bodyPr wrap="square" rtlCol="0">
            <a:spAutoFit/>
          </a:bodyPr>
          <a:lstStyle/>
          <a:p>
            <a:r>
              <a:rPr lang="en-US" altLang="ko-KR" sz="4800" dirty="0" smtClean="0">
                <a:solidFill>
                  <a:srgbClr val="C00000"/>
                </a:solidFill>
                <a:latin typeface="Microsoft YaHei" panose="020B0503020204020204" pitchFamily="34" charset="-122"/>
                <a:ea typeface="Microsoft YaHei" panose="020B0503020204020204" pitchFamily="34" charset="-122"/>
              </a:rPr>
              <a:t>CONTENT</a:t>
            </a:r>
            <a:endParaRPr lang="ko-KR" altLang="en-US" sz="4800" dirty="0">
              <a:solidFill>
                <a:srgbClr val="C00000"/>
              </a:solidFill>
              <a:latin typeface="Microsoft YaHei" panose="020B0503020204020204" pitchFamily="34" charset="-122"/>
            </a:endParaRPr>
          </a:p>
        </p:txBody>
      </p:sp>
      <p:sp>
        <p:nvSpPr>
          <p:cNvPr id="3" name="TextBox 2"/>
          <p:cNvSpPr txBox="1"/>
          <p:nvPr/>
        </p:nvSpPr>
        <p:spPr>
          <a:xfrm>
            <a:off x="712755" y="1234918"/>
            <a:ext cx="3024336" cy="1323439"/>
          </a:xfrm>
          <a:prstGeom prst="rect">
            <a:avLst/>
          </a:prstGeom>
          <a:noFill/>
        </p:spPr>
        <p:txBody>
          <a:bodyPr wrap="square" rtlCol="0">
            <a:spAutoFit/>
          </a:bodyPr>
          <a:lstStyle/>
          <a:p>
            <a:pPr>
              <a:lnSpc>
                <a:spcPct val="200000"/>
              </a:lnSpc>
            </a:pPr>
            <a:r>
              <a:rPr lang="en-US" altLang="ko-KR" dirty="0" smtClean="0">
                <a:solidFill>
                  <a:srgbClr val="C00000"/>
                </a:solidFill>
              </a:rPr>
              <a:t>01</a:t>
            </a:r>
            <a:r>
              <a:rPr lang="en-US" altLang="ko-KR" dirty="0" smtClean="0"/>
              <a:t> </a:t>
            </a:r>
            <a:r>
              <a:rPr lang="ja-JP" altLang="en-US" dirty="0">
                <a:solidFill>
                  <a:schemeClr val="bg1">
                    <a:lumMod val="50000"/>
                  </a:schemeClr>
                </a:solidFill>
                <a:latin typeface="Yu Gothic Medium" panose="020B0500000000000000" pitchFamily="34" charset="-128"/>
                <a:ea typeface="Yu Gothic Medium" panose="020B0500000000000000" pitchFamily="34" charset="-128"/>
              </a:rPr>
              <a:t>システ</a:t>
            </a:r>
            <a:r>
              <a:rPr lang="ja-JP" altLang="en-US" dirty="0" smtClean="0">
                <a:solidFill>
                  <a:schemeClr val="bg1">
                    <a:lumMod val="50000"/>
                  </a:schemeClr>
                </a:solidFill>
                <a:latin typeface="Yu Gothic Medium" panose="020B0500000000000000" pitchFamily="34" charset="-128"/>
                <a:ea typeface="Yu Gothic Medium" panose="020B0500000000000000" pitchFamily="34" charset="-128"/>
              </a:rPr>
              <a:t>ム概要</a:t>
            </a:r>
            <a:endParaRPr lang="en-US" altLang="ko-KR" dirty="0" smtClean="0">
              <a:solidFill>
                <a:schemeClr val="bg1">
                  <a:lumMod val="50000"/>
                </a:schemeClr>
              </a:solidFill>
              <a:latin typeface="Yu Gothic Medium" panose="020B0500000000000000" pitchFamily="34" charset="-128"/>
              <a:ea typeface="Yu Gothic Medium" panose="020B0500000000000000" pitchFamily="34" charset="-128"/>
            </a:endParaRPr>
          </a:p>
          <a:p>
            <a:pPr>
              <a:lnSpc>
                <a:spcPct val="200000"/>
              </a:lnSpc>
            </a:pPr>
            <a:r>
              <a:rPr lang="en-US" altLang="ko-KR" dirty="0" smtClean="0">
                <a:solidFill>
                  <a:srgbClr val="C00000"/>
                </a:solidFill>
              </a:rPr>
              <a:t>02</a:t>
            </a:r>
            <a:r>
              <a:rPr lang="en-US" altLang="ko-KR" dirty="0" smtClean="0"/>
              <a:t> </a:t>
            </a:r>
            <a:r>
              <a:rPr lang="ja-JP" altLang="en-US" dirty="0">
                <a:solidFill>
                  <a:schemeClr val="bg1">
                    <a:lumMod val="50000"/>
                  </a:schemeClr>
                </a:solidFill>
                <a:latin typeface="Yu Gothic Medium" panose="020B0500000000000000" pitchFamily="34" charset="-128"/>
                <a:ea typeface="Yu Gothic Medium" panose="020B0500000000000000" pitchFamily="34" charset="-128"/>
              </a:rPr>
              <a:t>システム機能の構成</a:t>
            </a:r>
            <a:endParaRPr lang="en-US" altLang="ko-KR" dirty="0">
              <a:solidFill>
                <a:schemeClr val="bg1">
                  <a:lumMod val="50000"/>
                </a:schemeClr>
              </a:solidFill>
              <a:latin typeface="Yu Gothic Medium" panose="020B0500000000000000" pitchFamily="34" charset="-128"/>
              <a:ea typeface="Yu Gothic Medium" panose="020B0500000000000000" pitchFamily="34" charset="-128"/>
            </a:endParaRPr>
          </a:p>
        </p:txBody>
      </p:sp>
    </p:spTree>
    <p:extLst>
      <p:ext uri="{BB962C8B-B14F-4D97-AF65-F5344CB8AC3E}">
        <p14:creationId xmlns:p14="http://schemas.microsoft.com/office/powerpoint/2010/main" val="3096493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0" y="3"/>
            <a:ext cx="10909300" cy="540558"/>
          </a:xfrm>
        </p:spPr>
        <p:txBody>
          <a:bodyPr>
            <a:normAutofit/>
          </a:bodyPr>
          <a:lstStyle/>
          <a:p>
            <a:pPr algn="l"/>
            <a:r>
              <a:rPr lang="en-US" altLang="ko-KR" sz="2200" dirty="0">
                <a:solidFill>
                  <a:schemeClr val="tx1">
                    <a:lumMod val="50000"/>
                    <a:lumOff val="50000"/>
                  </a:schemeClr>
                </a:solidFill>
              </a:rPr>
              <a:t>	</a:t>
            </a:r>
            <a:r>
              <a:rPr lang="ja-JP" altLang="en-US" sz="2200" dirty="0">
                <a:solidFill>
                  <a:schemeClr val="tx1">
                    <a:lumMod val="50000"/>
                    <a:lumOff val="50000"/>
                  </a:schemeClr>
                </a:solidFill>
              </a:rPr>
              <a:t>購買</a:t>
            </a:r>
            <a:r>
              <a:rPr lang="ko-KR" altLang="en-US" sz="2200" dirty="0" smtClean="0">
                <a:solidFill>
                  <a:schemeClr val="tx1">
                    <a:lumMod val="50000"/>
                    <a:lumOff val="50000"/>
                  </a:schemeClr>
                </a:solidFill>
              </a:rPr>
              <a:t> </a:t>
            </a:r>
            <a:r>
              <a:rPr lang="en-US" altLang="ko-KR" sz="2200" dirty="0">
                <a:solidFill>
                  <a:schemeClr val="tx1">
                    <a:lumMod val="50000"/>
                    <a:lumOff val="50000"/>
                  </a:schemeClr>
                </a:solidFill>
              </a:rPr>
              <a:t>&amp; </a:t>
            </a:r>
            <a:r>
              <a:rPr lang="ja-JP" altLang="en-US" sz="2200" dirty="0" smtClean="0">
                <a:solidFill>
                  <a:schemeClr val="tx1">
                    <a:lumMod val="50000"/>
                    <a:lumOff val="50000"/>
                  </a:schemeClr>
                </a:solidFill>
              </a:rPr>
              <a:t>発注管理</a:t>
            </a:r>
            <a:endParaRPr lang="ko-KR" altLang="en-US" sz="2200" dirty="0">
              <a:solidFill>
                <a:schemeClr val="tx1">
                  <a:lumMod val="50000"/>
                  <a:lumOff val="50000"/>
                </a:schemeClr>
              </a:solidFill>
            </a:endParaRPr>
          </a:p>
        </p:txBody>
      </p:sp>
      <p:sp>
        <p:nvSpPr>
          <p:cNvPr id="6" name="TextBox 5"/>
          <p:cNvSpPr txBox="1"/>
          <p:nvPr/>
        </p:nvSpPr>
        <p:spPr>
          <a:xfrm>
            <a:off x="334620" y="727201"/>
            <a:ext cx="4861494" cy="334810"/>
          </a:xfrm>
          <a:prstGeom prst="rect">
            <a:avLst/>
          </a:prstGeom>
          <a:noFill/>
        </p:spPr>
        <p:txBody>
          <a:bodyPr wrap="square" lIns="87732" tIns="43866" rIns="87732" bIns="43866" rtlCol="0">
            <a:spAutoFit/>
          </a:bodyPr>
          <a:lstStyle>
            <a:defPPr>
              <a:defRPr lang="ko-KR"/>
            </a:defPPr>
            <a:lvl1pPr>
              <a:defRPr sz="1400" b="1" i="1" spc="100">
                <a:solidFill>
                  <a:schemeClr val="accent1"/>
                </a:solidFill>
              </a:defRPr>
            </a:lvl1pPr>
          </a:lstStyle>
          <a:p>
            <a:r>
              <a:rPr lang="ja-JP" altLang="en-US" sz="1600" dirty="0"/>
              <a:t>発</a:t>
            </a:r>
            <a:r>
              <a:rPr lang="ja-JP" altLang="en-US" sz="1600" dirty="0" smtClean="0"/>
              <a:t>注計画</a:t>
            </a:r>
            <a:r>
              <a:rPr lang="ko-KR" altLang="en-US" sz="1600" dirty="0" smtClean="0"/>
              <a:t> </a:t>
            </a:r>
            <a:r>
              <a:rPr lang="en-US" altLang="ko-KR" sz="1600" dirty="0"/>
              <a:t>/ MRP</a:t>
            </a:r>
            <a:r>
              <a:rPr lang="en-US" altLang="ko-KR" sz="1600" dirty="0" smtClean="0"/>
              <a:t>(</a:t>
            </a:r>
            <a:r>
              <a:rPr lang="ja-JP" altLang="en-US" sz="1600" dirty="0" smtClean="0"/>
              <a:t>資材所要計画</a:t>
            </a:r>
            <a:r>
              <a:rPr lang="en-US" altLang="ko-KR" sz="1600" dirty="0" smtClean="0"/>
              <a:t>)</a:t>
            </a:r>
            <a:endParaRPr lang="ko-KR" altLang="en-US" sz="1600" dirty="0"/>
          </a:p>
        </p:txBody>
      </p:sp>
      <p:sp>
        <p:nvSpPr>
          <p:cNvPr id="7" name="TextBox 6"/>
          <p:cNvSpPr txBox="1"/>
          <p:nvPr/>
        </p:nvSpPr>
        <p:spPr>
          <a:xfrm>
            <a:off x="333875" y="1061654"/>
            <a:ext cx="5264791" cy="1242751"/>
          </a:xfrm>
          <a:prstGeom prst="rect">
            <a:avLst/>
          </a:prstGeom>
          <a:noFill/>
        </p:spPr>
        <p:txBody>
          <a:bodyPr wrap="square" lIns="87732" tIns="43866" rIns="87732" bIns="43866" rtlCol="0">
            <a:spAutoFit/>
          </a:bodyPr>
          <a:lstStyle>
            <a:defPPr>
              <a:defRPr lang="ko-KR"/>
            </a:defPPr>
            <a:lvl1pPr marL="171450" indent="-171450">
              <a:lnSpc>
                <a:spcPct val="150000"/>
              </a:lnSpc>
              <a:buClr>
                <a:schemeClr val="accent1"/>
              </a:buClr>
              <a:buFont typeface="Arial" pitchFamily="34" charset="0"/>
              <a:buChar char="•"/>
              <a:defRPr sz="1000"/>
            </a:lvl1pPr>
          </a:lstStyle>
          <a:p>
            <a:r>
              <a:rPr lang="ja-JP" altLang="en-US" dirty="0" smtClean="0"/>
              <a:t>注文書、作業指示書を基準として発注計画を設定</a:t>
            </a:r>
            <a:endParaRPr lang="en-US" altLang="ko-KR" dirty="0" smtClean="0"/>
          </a:p>
          <a:p>
            <a:r>
              <a:rPr lang="ja-JP" altLang="en-US" dirty="0" smtClean="0"/>
              <a:t>生産計画を基準として生産に必要な原材料の必要数量と購買スケジュールを確認</a:t>
            </a:r>
            <a:endParaRPr lang="ko-KR" altLang="en-US" dirty="0"/>
          </a:p>
          <a:p>
            <a:r>
              <a:rPr lang="ja-JP" altLang="en-US" dirty="0" smtClean="0"/>
              <a:t>現在庫を考慮し、</a:t>
            </a:r>
            <a:r>
              <a:rPr lang="en-US" altLang="ko-KR" dirty="0" smtClean="0"/>
              <a:t>BOM</a:t>
            </a:r>
            <a:r>
              <a:rPr lang="ja-JP" altLang="en-US" dirty="0"/>
              <a:t>基</a:t>
            </a:r>
            <a:r>
              <a:rPr lang="ja-JP" altLang="en-US" dirty="0" smtClean="0"/>
              <a:t>準で生産品の所領量を自動で計算</a:t>
            </a:r>
            <a:endParaRPr lang="ko-KR" altLang="en-US" dirty="0"/>
          </a:p>
          <a:p>
            <a:r>
              <a:rPr lang="ja-JP" altLang="en-US" dirty="0" smtClean="0"/>
              <a:t>安全在庫、未入庫数量などを反映し、最適の購買数量を算出</a:t>
            </a:r>
            <a:endParaRPr lang="ko-KR" altLang="en-US" dirty="0"/>
          </a:p>
          <a:p>
            <a:r>
              <a:rPr lang="ja-JP" altLang="en-US" dirty="0" smtClean="0"/>
              <a:t>取引先別、品目別の発注進行状態を照会可能</a:t>
            </a:r>
            <a:r>
              <a:rPr lang="ko-KR" altLang="en-US" dirty="0" smtClean="0"/>
              <a:t> </a:t>
            </a:r>
            <a:endParaRPr lang="ko-KR" altLang="en-US" dirty="0"/>
          </a:p>
        </p:txBody>
      </p:sp>
      <p:cxnSp>
        <p:nvCxnSpPr>
          <p:cNvPr id="8" name="직선 연결선 7"/>
          <p:cNvCxnSpPr/>
          <p:nvPr/>
        </p:nvCxnSpPr>
        <p:spPr>
          <a:xfrm>
            <a:off x="427560" y="3888581"/>
            <a:ext cx="10499169"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32905" y="4327601"/>
            <a:ext cx="5154570" cy="334810"/>
          </a:xfrm>
          <a:prstGeom prst="rect">
            <a:avLst/>
          </a:prstGeom>
          <a:noFill/>
        </p:spPr>
        <p:txBody>
          <a:bodyPr wrap="square" lIns="87732" tIns="43866" rIns="87732" bIns="43866" rtlCol="0">
            <a:spAutoFit/>
          </a:bodyPr>
          <a:lstStyle>
            <a:defPPr>
              <a:defRPr lang="ko-KR"/>
            </a:defPPr>
            <a:lvl1pPr>
              <a:defRPr sz="1400" b="1" i="1" spc="100">
                <a:solidFill>
                  <a:schemeClr val="accent1"/>
                </a:solidFill>
              </a:defRPr>
            </a:lvl1pPr>
          </a:lstStyle>
          <a:p>
            <a:r>
              <a:rPr lang="ja-JP" altLang="en-US" sz="1600" dirty="0" smtClean="0"/>
              <a:t>発注</a:t>
            </a:r>
            <a:r>
              <a:rPr lang="ko-KR" altLang="en-US" sz="1600" dirty="0" smtClean="0"/>
              <a:t> </a:t>
            </a:r>
            <a:r>
              <a:rPr lang="en-US" altLang="ko-KR" sz="1600" dirty="0"/>
              <a:t>/ </a:t>
            </a:r>
            <a:r>
              <a:rPr lang="ja-JP" altLang="en-US" sz="1600" dirty="0" smtClean="0"/>
              <a:t>購買管理</a:t>
            </a:r>
            <a:endParaRPr lang="ko-KR" altLang="en-US" sz="1600" dirty="0"/>
          </a:p>
        </p:txBody>
      </p:sp>
      <p:sp>
        <p:nvSpPr>
          <p:cNvPr id="11" name="TextBox 10"/>
          <p:cNvSpPr txBox="1"/>
          <p:nvPr/>
        </p:nvSpPr>
        <p:spPr>
          <a:xfrm>
            <a:off x="332905" y="4662054"/>
            <a:ext cx="5265760" cy="1704416"/>
          </a:xfrm>
          <a:prstGeom prst="rect">
            <a:avLst/>
          </a:prstGeom>
          <a:noFill/>
        </p:spPr>
        <p:txBody>
          <a:bodyPr wrap="square" lIns="87732" tIns="43866" rIns="87732" bIns="43866" rtlCol="0">
            <a:spAutoFit/>
          </a:bodyPr>
          <a:lstStyle>
            <a:defPPr>
              <a:defRPr lang="ko-KR"/>
            </a:defPPr>
            <a:lvl1pPr marL="171450" indent="-171450">
              <a:lnSpc>
                <a:spcPct val="150000"/>
              </a:lnSpc>
              <a:buClr>
                <a:schemeClr val="accent1"/>
              </a:buClr>
              <a:buFont typeface="Arial" pitchFamily="34" charset="0"/>
              <a:buChar char="•"/>
              <a:defRPr sz="1000"/>
            </a:lvl1pPr>
          </a:lstStyle>
          <a:p>
            <a:r>
              <a:rPr lang="ja-JP" altLang="en-US" dirty="0" smtClean="0"/>
              <a:t>注文および発注計画の内訳を基に発注書の作成が可能</a:t>
            </a:r>
            <a:endParaRPr lang="en-US" altLang="ko-KR" dirty="0" smtClean="0"/>
          </a:p>
          <a:p>
            <a:r>
              <a:rPr lang="ja-JP" altLang="en-US" dirty="0" smtClean="0"/>
              <a:t>取引明細書のイメージを撮影し、発注書、購買伝票へ保存可能</a:t>
            </a:r>
            <a:r>
              <a:rPr lang="ko-KR" altLang="en-US" dirty="0" smtClean="0"/>
              <a:t> </a:t>
            </a:r>
          </a:p>
          <a:p>
            <a:r>
              <a:rPr lang="ja-JP" altLang="en-US" dirty="0" smtClean="0"/>
              <a:t>発注書のメール送信機能をサポート</a:t>
            </a:r>
            <a:endParaRPr lang="ko-KR" altLang="en-US" dirty="0"/>
          </a:p>
          <a:p>
            <a:r>
              <a:rPr lang="ja-JP" altLang="en-US" dirty="0" smtClean="0"/>
              <a:t>担当者、取引先、品目などの条件別発注現況を照会可能</a:t>
            </a:r>
            <a:endParaRPr lang="ko-KR" altLang="en-US" dirty="0"/>
          </a:p>
          <a:p>
            <a:r>
              <a:rPr lang="ja-JP" altLang="en-US" dirty="0" smtClean="0"/>
              <a:t>購買内訳を基に、会計と連携し買入伝票を自動生成</a:t>
            </a:r>
            <a:r>
              <a:rPr lang="ko-KR" altLang="en-US" dirty="0" smtClean="0"/>
              <a:t> </a:t>
            </a:r>
            <a:endParaRPr lang="ko-KR" altLang="en-US" dirty="0"/>
          </a:p>
          <a:p>
            <a:r>
              <a:rPr lang="ja-JP" altLang="en-US" dirty="0" smtClean="0"/>
              <a:t>発注と未入庫の現況確認が可能</a:t>
            </a:r>
            <a:endParaRPr lang="en-US" altLang="ja-JP" dirty="0" smtClean="0"/>
          </a:p>
          <a:p>
            <a:r>
              <a:rPr lang="ja-JP" altLang="en-US" dirty="0"/>
              <a:t>特定の期間に購買した品目の単価を一括変更可能</a:t>
            </a:r>
            <a:endParaRPr lang="ko-KR" altLang="en-US" dirty="0"/>
          </a:p>
        </p:txBody>
      </p:sp>
      <p:sp>
        <p:nvSpPr>
          <p:cNvPr id="15" name="평행 사변형 14"/>
          <p:cNvSpPr/>
          <p:nvPr/>
        </p:nvSpPr>
        <p:spPr>
          <a:xfrm flipH="1">
            <a:off x="289786" y="0"/>
            <a:ext cx="601367" cy="540559"/>
          </a:xfrm>
          <a:prstGeom prst="parallelogram">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1919" tIns="50960" rIns="101919" bIns="50960" rtlCol="0" anchor="ctr"/>
          <a:lstStyle/>
          <a:p>
            <a:pPr algn="ctr"/>
            <a:endParaRPr lang="ko-KR" altLang="en-US"/>
          </a:p>
        </p:txBody>
      </p:sp>
      <p:cxnSp>
        <p:nvCxnSpPr>
          <p:cNvPr id="16" name="직선 연결선 15"/>
          <p:cNvCxnSpPr/>
          <p:nvPr/>
        </p:nvCxnSpPr>
        <p:spPr>
          <a:xfrm>
            <a:off x="427560" y="547895"/>
            <a:ext cx="1047995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그림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0634" y="727201"/>
            <a:ext cx="5307383" cy="2873348"/>
          </a:xfrm>
          <a:prstGeom prst="rect">
            <a:avLst/>
          </a:prstGeom>
        </p:spPr>
      </p:pic>
      <p:pic>
        <p:nvPicPr>
          <p:cNvPr id="4" name="그림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2722" y="4104605"/>
            <a:ext cx="3816424" cy="3357899"/>
          </a:xfrm>
          <a:prstGeom prst="rect">
            <a:avLst/>
          </a:prstGeom>
        </p:spPr>
      </p:pic>
    </p:spTree>
    <p:extLst>
      <p:ext uri="{BB962C8B-B14F-4D97-AF65-F5344CB8AC3E}">
        <p14:creationId xmlns:p14="http://schemas.microsoft.com/office/powerpoint/2010/main" val="1020440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0" y="3"/>
            <a:ext cx="10909300" cy="540558"/>
          </a:xfrm>
        </p:spPr>
        <p:txBody>
          <a:bodyPr>
            <a:normAutofit/>
          </a:bodyPr>
          <a:lstStyle/>
          <a:p>
            <a:pPr algn="l"/>
            <a:r>
              <a:rPr lang="en-US" altLang="ko-KR" sz="2200" dirty="0">
                <a:solidFill>
                  <a:schemeClr val="tx1">
                    <a:lumMod val="50000"/>
                    <a:lumOff val="50000"/>
                  </a:schemeClr>
                </a:solidFill>
              </a:rPr>
              <a:t>	</a:t>
            </a:r>
            <a:r>
              <a:rPr lang="en-US" altLang="ko-KR" sz="2200" dirty="0" smtClean="0">
                <a:solidFill>
                  <a:schemeClr val="tx1">
                    <a:lumMod val="50000"/>
                    <a:lumOff val="50000"/>
                  </a:schemeClr>
                </a:solidFill>
              </a:rPr>
              <a:t>						      </a:t>
            </a:r>
            <a:r>
              <a:rPr lang="ja-JP" altLang="en-US" sz="2200" dirty="0" smtClean="0">
                <a:solidFill>
                  <a:schemeClr val="tx1">
                    <a:lumMod val="50000"/>
                    <a:lumOff val="50000"/>
                  </a:schemeClr>
                </a:solidFill>
              </a:rPr>
              <a:t>在庫のサブ機能</a:t>
            </a:r>
            <a:endParaRPr lang="ko-KR" altLang="en-US" sz="2200" dirty="0">
              <a:solidFill>
                <a:schemeClr val="tx1">
                  <a:lumMod val="50000"/>
                  <a:lumOff val="50000"/>
                </a:schemeClr>
              </a:solidFill>
            </a:endParaRPr>
          </a:p>
        </p:txBody>
      </p:sp>
      <p:sp>
        <p:nvSpPr>
          <p:cNvPr id="5" name="TextBox 4"/>
          <p:cNvSpPr txBox="1"/>
          <p:nvPr/>
        </p:nvSpPr>
        <p:spPr>
          <a:xfrm>
            <a:off x="332905" y="720229"/>
            <a:ext cx="4861494" cy="334810"/>
          </a:xfrm>
          <a:prstGeom prst="rect">
            <a:avLst/>
          </a:prstGeom>
          <a:noFill/>
        </p:spPr>
        <p:txBody>
          <a:bodyPr wrap="square" lIns="87732" tIns="43866" rIns="87732" bIns="43866" rtlCol="0">
            <a:spAutoFit/>
          </a:bodyPr>
          <a:lstStyle>
            <a:defPPr>
              <a:defRPr lang="ko-KR"/>
            </a:defPPr>
            <a:lvl1pPr>
              <a:defRPr sz="1400" b="1" i="1" spc="100">
                <a:solidFill>
                  <a:schemeClr val="accent1"/>
                </a:solidFill>
              </a:defRPr>
            </a:lvl1pPr>
          </a:lstStyle>
          <a:p>
            <a:r>
              <a:rPr lang="ja-JP" altLang="en-US" sz="1600" smtClean="0"/>
              <a:t>バーコードを利用した在庫管理</a:t>
            </a:r>
            <a:endParaRPr lang="ko-KR" altLang="en-US" sz="1600" dirty="0"/>
          </a:p>
        </p:txBody>
      </p:sp>
      <p:sp>
        <p:nvSpPr>
          <p:cNvPr id="6" name="TextBox 5"/>
          <p:cNvSpPr txBox="1"/>
          <p:nvPr/>
        </p:nvSpPr>
        <p:spPr>
          <a:xfrm>
            <a:off x="333875" y="1054682"/>
            <a:ext cx="5264791" cy="1242751"/>
          </a:xfrm>
          <a:prstGeom prst="rect">
            <a:avLst/>
          </a:prstGeom>
          <a:noFill/>
        </p:spPr>
        <p:txBody>
          <a:bodyPr wrap="square" lIns="87732" tIns="43866" rIns="87732" bIns="43866" rtlCol="0">
            <a:spAutoFit/>
          </a:bodyPr>
          <a:lstStyle>
            <a:defPPr>
              <a:defRPr lang="ko-KR"/>
            </a:defPPr>
            <a:lvl1pPr marL="171450" indent="-171450">
              <a:lnSpc>
                <a:spcPct val="150000"/>
              </a:lnSpc>
              <a:buClr>
                <a:schemeClr val="accent1"/>
              </a:buClr>
              <a:buFont typeface="Arial" pitchFamily="34" charset="0"/>
              <a:buChar char="•"/>
              <a:defRPr sz="1000"/>
            </a:lvl1pPr>
          </a:lstStyle>
          <a:p>
            <a:r>
              <a:rPr lang="ja-JP" altLang="en-US" dirty="0" smtClean="0"/>
              <a:t>バーコードを利用して在庫受払管理が可能</a:t>
            </a:r>
            <a:endParaRPr lang="ko-KR" altLang="en-US" dirty="0"/>
          </a:p>
          <a:p>
            <a:r>
              <a:rPr lang="ja-JP" altLang="en-US" dirty="0"/>
              <a:t>販売</a:t>
            </a:r>
            <a:r>
              <a:rPr lang="en-US" altLang="ko-KR" dirty="0" smtClean="0"/>
              <a:t>/</a:t>
            </a:r>
            <a:r>
              <a:rPr lang="ja-JP" altLang="en-US" dirty="0"/>
              <a:t>購</a:t>
            </a:r>
            <a:r>
              <a:rPr lang="ja-JP" altLang="en-US" dirty="0" smtClean="0"/>
              <a:t>買並びに生産による在庫移動に必要な品目入力の際にバーコードを利用</a:t>
            </a:r>
            <a:endParaRPr lang="ko-KR" altLang="en-US" dirty="0"/>
          </a:p>
          <a:p>
            <a:r>
              <a:rPr lang="ja-JP" altLang="en-US" dirty="0" smtClean="0"/>
              <a:t>商品に付着するバーコードラベルフォームを管理目的に応じて設定可能</a:t>
            </a:r>
            <a:endParaRPr lang="ko-KR" altLang="en-US" dirty="0"/>
          </a:p>
          <a:p>
            <a:r>
              <a:rPr lang="en-US" altLang="ko-KR" dirty="0" smtClean="0"/>
              <a:t>A4</a:t>
            </a:r>
            <a:r>
              <a:rPr lang="ja-JP" altLang="en-US" dirty="0" smtClean="0"/>
              <a:t>、ラベル用紙、ロール用紙など用紙に関係なく印刷</a:t>
            </a:r>
            <a:endParaRPr lang="ko-KR" altLang="en-US" dirty="0"/>
          </a:p>
          <a:p>
            <a:r>
              <a:rPr lang="ja-JP" altLang="en-US" dirty="0" smtClean="0"/>
              <a:t>バーコードアプリが設置されたモバイル機器を活用し、場所の制限なしで出庫処理</a:t>
            </a:r>
            <a:endParaRPr lang="ko-KR" altLang="en-US" dirty="0"/>
          </a:p>
        </p:txBody>
      </p:sp>
      <p:cxnSp>
        <p:nvCxnSpPr>
          <p:cNvPr id="7" name="직선 연결선 6"/>
          <p:cNvCxnSpPr/>
          <p:nvPr/>
        </p:nvCxnSpPr>
        <p:spPr>
          <a:xfrm>
            <a:off x="1790" y="3888581"/>
            <a:ext cx="10499169"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32905" y="4327600"/>
            <a:ext cx="5154570" cy="334810"/>
          </a:xfrm>
          <a:prstGeom prst="rect">
            <a:avLst/>
          </a:prstGeom>
          <a:noFill/>
        </p:spPr>
        <p:txBody>
          <a:bodyPr wrap="square" lIns="87732" tIns="43866" rIns="87732" bIns="43866" rtlCol="0">
            <a:spAutoFit/>
          </a:bodyPr>
          <a:lstStyle>
            <a:defPPr>
              <a:defRPr lang="ko-KR"/>
            </a:defPPr>
            <a:lvl1pPr>
              <a:defRPr sz="1400" b="1" i="1" spc="100">
                <a:solidFill>
                  <a:schemeClr val="accent1"/>
                </a:solidFill>
              </a:defRPr>
            </a:lvl1pPr>
          </a:lstStyle>
          <a:p>
            <a:r>
              <a:rPr lang="ja-JP" altLang="en-US" sz="1600" dirty="0" smtClean="0"/>
              <a:t>アフターサービス管理</a:t>
            </a:r>
            <a:endParaRPr lang="ko-KR" altLang="en-US" sz="1600" dirty="0"/>
          </a:p>
        </p:txBody>
      </p:sp>
      <p:sp>
        <p:nvSpPr>
          <p:cNvPr id="10" name="TextBox 9"/>
          <p:cNvSpPr txBox="1"/>
          <p:nvPr/>
        </p:nvSpPr>
        <p:spPr>
          <a:xfrm>
            <a:off x="332905" y="4662054"/>
            <a:ext cx="5265760" cy="1242751"/>
          </a:xfrm>
          <a:prstGeom prst="rect">
            <a:avLst/>
          </a:prstGeom>
          <a:noFill/>
        </p:spPr>
        <p:txBody>
          <a:bodyPr wrap="square" lIns="87732" tIns="43866" rIns="87732" bIns="43866" rtlCol="0">
            <a:spAutoFit/>
          </a:bodyPr>
          <a:lstStyle>
            <a:defPPr>
              <a:defRPr lang="ko-KR"/>
            </a:defPPr>
            <a:lvl1pPr marL="171450" indent="-171450">
              <a:lnSpc>
                <a:spcPct val="150000"/>
              </a:lnSpc>
              <a:buClr>
                <a:schemeClr val="accent1"/>
              </a:buClr>
              <a:buFont typeface="Arial" pitchFamily="34" charset="0"/>
              <a:buChar char="•"/>
              <a:defRPr sz="1000"/>
            </a:lvl1pPr>
          </a:lstStyle>
          <a:p>
            <a:r>
              <a:rPr lang="ja-JP" altLang="en-US" dirty="0"/>
              <a:t>アフターサービ</a:t>
            </a:r>
            <a:r>
              <a:rPr lang="ja-JP" altLang="en-US" dirty="0" smtClean="0"/>
              <a:t>ス進行段階と修理類型を直接設定</a:t>
            </a:r>
            <a:r>
              <a:rPr lang="ko-KR" altLang="en-US" dirty="0" smtClean="0"/>
              <a:t> </a:t>
            </a:r>
            <a:endParaRPr lang="ko-KR" altLang="en-US" dirty="0"/>
          </a:p>
          <a:p>
            <a:r>
              <a:rPr lang="ja-JP" altLang="en-US" dirty="0" smtClean="0"/>
              <a:t>進行段階別の内訳管理および過去履歴を照会可能</a:t>
            </a:r>
            <a:endParaRPr lang="ko-KR" altLang="en-US" dirty="0"/>
          </a:p>
          <a:p>
            <a:r>
              <a:rPr lang="ja-JP" altLang="en-US" dirty="0" smtClean="0"/>
              <a:t>外部でも取引先の受付状況を簡単確認</a:t>
            </a:r>
            <a:endParaRPr lang="ko-KR" altLang="en-US" dirty="0"/>
          </a:p>
          <a:p>
            <a:r>
              <a:rPr lang="ja-JP" altLang="en-US" dirty="0" smtClean="0"/>
              <a:t>有償修理並びにメンテナンスによる費用決済の際に、取引明細書や請求書を発行可能</a:t>
            </a:r>
            <a:endParaRPr lang="ko-KR" altLang="en-US" dirty="0"/>
          </a:p>
          <a:p>
            <a:r>
              <a:rPr lang="ja-JP" altLang="en-US" dirty="0" smtClean="0"/>
              <a:t>受付現況および修理現況など、アフターサービス関連の出力物をご希望のフォームで照会</a:t>
            </a:r>
            <a:endParaRPr lang="ko-KR" altLang="en-US" dirty="0"/>
          </a:p>
        </p:txBody>
      </p:sp>
      <p:cxnSp>
        <p:nvCxnSpPr>
          <p:cNvPr id="14" name="직선 연결선 13"/>
          <p:cNvCxnSpPr/>
          <p:nvPr/>
        </p:nvCxnSpPr>
        <p:spPr>
          <a:xfrm flipV="1">
            <a:off x="1790" y="547895"/>
            <a:ext cx="10435614" cy="244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평행 사변형 14"/>
          <p:cNvSpPr/>
          <p:nvPr/>
        </p:nvSpPr>
        <p:spPr>
          <a:xfrm>
            <a:off x="9977943" y="0"/>
            <a:ext cx="601367" cy="540559"/>
          </a:xfrm>
          <a:prstGeom prst="parallelogram">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1919" tIns="50960" rIns="101919" bIns="50960" rtlCol="0" anchor="ctr"/>
          <a:lstStyle/>
          <a:p>
            <a:pPr algn="ctr"/>
            <a:endParaRPr lang="ko-KR" altLang="en-US"/>
          </a:p>
        </p:txBody>
      </p:sp>
      <p:pic>
        <p:nvPicPr>
          <p:cNvPr id="4" name="그림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4690" y="4104605"/>
            <a:ext cx="4622714" cy="3273100"/>
          </a:xfrm>
          <a:prstGeom prst="rect">
            <a:avLst/>
          </a:prstGeom>
        </p:spPr>
      </p:pic>
      <p:pic>
        <p:nvPicPr>
          <p:cNvPr id="9" name="그림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6698" y="761299"/>
            <a:ext cx="4292054" cy="2916325"/>
          </a:xfrm>
          <a:prstGeom prst="rect">
            <a:avLst/>
          </a:prstGeom>
        </p:spPr>
      </p:pic>
    </p:spTree>
    <p:extLst>
      <p:ext uri="{BB962C8B-B14F-4D97-AF65-F5344CB8AC3E}">
        <p14:creationId xmlns:p14="http://schemas.microsoft.com/office/powerpoint/2010/main" val="4042164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0" y="3"/>
            <a:ext cx="10909300" cy="540558"/>
          </a:xfrm>
        </p:spPr>
        <p:txBody>
          <a:bodyPr>
            <a:normAutofit/>
          </a:bodyPr>
          <a:lstStyle/>
          <a:p>
            <a:pPr algn="l"/>
            <a:r>
              <a:rPr lang="en-US" altLang="ko-KR" sz="2200" dirty="0">
                <a:solidFill>
                  <a:schemeClr val="tx1">
                    <a:lumMod val="50000"/>
                    <a:lumOff val="50000"/>
                  </a:schemeClr>
                </a:solidFill>
              </a:rPr>
              <a:t>	</a:t>
            </a:r>
            <a:r>
              <a:rPr lang="ja-JP" altLang="en-US" sz="2200" dirty="0">
                <a:solidFill>
                  <a:schemeClr val="tx1">
                    <a:lumMod val="50000"/>
                    <a:lumOff val="50000"/>
                  </a:schemeClr>
                </a:solidFill>
              </a:rPr>
              <a:t>在</a:t>
            </a:r>
            <a:r>
              <a:rPr lang="ja-JP" altLang="en-US" sz="2200" dirty="0" smtClean="0">
                <a:solidFill>
                  <a:schemeClr val="tx1">
                    <a:lumMod val="50000"/>
                    <a:lumOff val="50000"/>
                  </a:schemeClr>
                </a:solidFill>
              </a:rPr>
              <a:t>庫のサブ機能</a:t>
            </a:r>
            <a:endParaRPr lang="ko-KR" altLang="en-US" sz="2200" dirty="0">
              <a:solidFill>
                <a:schemeClr val="tx1">
                  <a:lumMod val="50000"/>
                  <a:lumOff val="50000"/>
                </a:schemeClr>
              </a:solidFill>
            </a:endParaRPr>
          </a:p>
        </p:txBody>
      </p:sp>
      <p:sp>
        <p:nvSpPr>
          <p:cNvPr id="6" name="TextBox 5"/>
          <p:cNvSpPr txBox="1"/>
          <p:nvPr/>
        </p:nvSpPr>
        <p:spPr>
          <a:xfrm>
            <a:off x="332905" y="720229"/>
            <a:ext cx="4861494" cy="334810"/>
          </a:xfrm>
          <a:prstGeom prst="rect">
            <a:avLst/>
          </a:prstGeom>
          <a:noFill/>
        </p:spPr>
        <p:txBody>
          <a:bodyPr wrap="square" lIns="87732" tIns="43866" rIns="87732" bIns="43866" rtlCol="0">
            <a:spAutoFit/>
          </a:bodyPr>
          <a:lstStyle>
            <a:defPPr>
              <a:defRPr lang="ko-KR"/>
            </a:defPPr>
            <a:lvl1pPr>
              <a:defRPr sz="1400" b="1" i="1" spc="100">
                <a:solidFill>
                  <a:schemeClr val="accent1"/>
                </a:solidFill>
              </a:defRPr>
            </a:lvl1pPr>
          </a:lstStyle>
          <a:p>
            <a:r>
              <a:rPr lang="ja-JP" altLang="en-US" sz="1600" dirty="0"/>
              <a:t>シリアル</a:t>
            </a:r>
            <a:r>
              <a:rPr lang="ko-KR" altLang="en-US" sz="1600" dirty="0" smtClean="0"/>
              <a:t> </a:t>
            </a:r>
            <a:r>
              <a:rPr lang="en-US" altLang="ko-KR" sz="1600" dirty="0" smtClean="0"/>
              <a:t>/ </a:t>
            </a:r>
            <a:r>
              <a:rPr lang="ja-JP" altLang="en-US" sz="1600" dirty="0"/>
              <a:t>ロット</a:t>
            </a:r>
            <a:r>
              <a:rPr lang="en-US" altLang="ko-KR" sz="1600" dirty="0" smtClean="0"/>
              <a:t> No. </a:t>
            </a:r>
            <a:r>
              <a:rPr lang="ja-JP" altLang="en-US" sz="1600" dirty="0"/>
              <a:t>管理</a:t>
            </a:r>
            <a:endParaRPr lang="ko-KR" altLang="en-US" sz="1600" dirty="0"/>
          </a:p>
        </p:txBody>
      </p:sp>
      <p:sp>
        <p:nvSpPr>
          <p:cNvPr id="7" name="TextBox 6"/>
          <p:cNvSpPr txBox="1"/>
          <p:nvPr/>
        </p:nvSpPr>
        <p:spPr>
          <a:xfrm>
            <a:off x="333876" y="1054682"/>
            <a:ext cx="5153600" cy="1242751"/>
          </a:xfrm>
          <a:prstGeom prst="rect">
            <a:avLst/>
          </a:prstGeom>
          <a:noFill/>
        </p:spPr>
        <p:txBody>
          <a:bodyPr wrap="square" lIns="87732" tIns="43866" rIns="87732" bIns="43866" rtlCol="0">
            <a:spAutoFit/>
          </a:bodyPr>
          <a:lstStyle>
            <a:defPPr>
              <a:defRPr lang="ko-KR"/>
            </a:defPPr>
            <a:lvl1pPr marL="171450" indent="-171450">
              <a:lnSpc>
                <a:spcPct val="150000"/>
              </a:lnSpc>
              <a:buClr>
                <a:schemeClr val="accent1"/>
              </a:buClr>
              <a:buFont typeface="Arial" pitchFamily="34" charset="0"/>
              <a:buChar char="•"/>
              <a:defRPr sz="1000"/>
            </a:lvl1pPr>
          </a:lstStyle>
          <a:p>
            <a:r>
              <a:rPr lang="ja-JP" altLang="en-US" dirty="0"/>
              <a:t>シリアル</a:t>
            </a:r>
            <a:r>
              <a:rPr lang="en-US" altLang="ko-KR" dirty="0" smtClean="0"/>
              <a:t>/</a:t>
            </a:r>
            <a:r>
              <a:rPr lang="ja-JP" altLang="en-US" dirty="0"/>
              <a:t>ロット</a:t>
            </a:r>
            <a:r>
              <a:rPr lang="en-US" altLang="ko-KR" dirty="0" smtClean="0"/>
              <a:t>No.</a:t>
            </a:r>
            <a:r>
              <a:rPr lang="ja-JP" altLang="en-US" dirty="0" smtClean="0"/>
              <a:t>を付与し、品目の履歴および追跡管理が便利</a:t>
            </a:r>
            <a:r>
              <a:rPr lang="ko-KR" altLang="en-US" dirty="0" smtClean="0"/>
              <a:t> </a:t>
            </a:r>
            <a:endParaRPr lang="ko-KR" altLang="en-US" dirty="0"/>
          </a:p>
          <a:p>
            <a:r>
              <a:rPr lang="ja-JP" altLang="en-US" dirty="0"/>
              <a:t>販</a:t>
            </a:r>
            <a:r>
              <a:rPr lang="ja-JP" altLang="en-US" dirty="0" smtClean="0"/>
              <a:t>売</a:t>
            </a:r>
            <a:r>
              <a:rPr lang="en-US" altLang="ja-JP" dirty="0" smtClean="0"/>
              <a:t>/</a:t>
            </a:r>
            <a:r>
              <a:rPr lang="ja-JP" altLang="en-US" dirty="0" smtClean="0"/>
              <a:t>購買、返品、生産、アフターサービスなどの在庫受払と関連した内容をシリアル</a:t>
            </a:r>
            <a:r>
              <a:rPr lang="en-US" altLang="ko-KR" dirty="0" smtClean="0"/>
              <a:t>/</a:t>
            </a:r>
            <a:r>
              <a:rPr lang="ja-JP" altLang="en-US" dirty="0" smtClean="0"/>
              <a:t>ロット</a:t>
            </a:r>
            <a:r>
              <a:rPr lang="en-US" altLang="ko-KR" dirty="0" smtClean="0"/>
              <a:t>No.</a:t>
            </a:r>
            <a:r>
              <a:rPr lang="ja-JP" altLang="en-US" dirty="0" smtClean="0"/>
              <a:t>別で入力し、照会可能</a:t>
            </a:r>
            <a:r>
              <a:rPr lang="ko-KR" altLang="en-US" dirty="0" smtClean="0"/>
              <a:t> </a:t>
            </a:r>
          </a:p>
          <a:p>
            <a:r>
              <a:rPr lang="ja-JP" altLang="en-US" dirty="0" smtClean="0"/>
              <a:t>品目の細部基準をシリアル</a:t>
            </a:r>
            <a:r>
              <a:rPr lang="en-US" altLang="ko-KR" dirty="0" smtClean="0"/>
              <a:t>/</a:t>
            </a:r>
            <a:r>
              <a:rPr lang="ja-JP" altLang="en-US" dirty="0" smtClean="0"/>
              <a:t>ロット</a:t>
            </a:r>
            <a:r>
              <a:rPr lang="en-US" altLang="ko-KR" dirty="0" smtClean="0"/>
              <a:t>No.</a:t>
            </a:r>
            <a:r>
              <a:rPr lang="ja-JP" altLang="en-US" dirty="0" smtClean="0"/>
              <a:t>だけではなく、製造日、賞味期限などで設定し区分管理が可能</a:t>
            </a:r>
            <a:endParaRPr lang="en-US" altLang="ko-KR" dirty="0"/>
          </a:p>
        </p:txBody>
      </p:sp>
      <p:cxnSp>
        <p:nvCxnSpPr>
          <p:cNvPr id="8" name="직선 연결선 7"/>
          <p:cNvCxnSpPr/>
          <p:nvPr/>
        </p:nvCxnSpPr>
        <p:spPr>
          <a:xfrm>
            <a:off x="427560" y="3888581"/>
            <a:ext cx="10499169"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32905" y="4320629"/>
            <a:ext cx="5154570" cy="334810"/>
          </a:xfrm>
          <a:prstGeom prst="rect">
            <a:avLst/>
          </a:prstGeom>
          <a:noFill/>
        </p:spPr>
        <p:txBody>
          <a:bodyPr wrap="square" lIns="87732" tIns="43866" rIns="87732" bIns="43866" rtlCol="0">
            <a:spAutoFit/>
          </a:bodyPr>
          <a:lstStyle>
            <a:defPPr>
              <a:defRPr lang="ko-KR"/>
            </a:defPPr>
            <a:lvl1pPr>
              <a:defRPr sz="1400" b="1" i="1" spc="100">
                <a:solidFill>
                  <a:schemeClr val="accent1"/>
                </a:solidFill>
              </a:defRPr>
            </a:lvl1pPr>
          </a:lstStyle>
          <a:p>
            <a:r>
              <a:rPr lang="ja-JP" altLang="en-US" sz="1600" dirty="0"/>
              <a:t>品</a:t>
            </a:r>
            <a:r>
              <a:rPr lang="ja-JP" altLang="en-US" sz="1600" dirty="0" smtClean="0"/>
              <a:t>質</a:t>
            </a:r>
            <a:r>
              <a:rPr lang="ja-JP" altLang="en-US" sz="1600" dirty="0"/>
              <a:t>管理</a:t>
            </a:r>
            <a:r>
              <a:rPr lang="en-US" altLang="ko-KR" sz="1600" dirty="0" smtClean="0"/>
              <a:t>(</a:t>
            </a:r>
            <a:r>
              <a:rPr lang="en-US" altLang="ko-KR" sz="1600" dirty="0"/>
              <a:t>QC) / </a:t>
            </a:r>
            <a:r>
              <a:rPr lang="ja-JP" altLang="en-US" sz="1600" dirty="0"/>
              <a:t>不具合</a:t>
            </a:r>
            <a:r>
              <a:rPr lang="ja-JP" altLang="en-US" sz="1600" dirty="0" smtClean="0"/>
              <a:t>管理</a:t>
            </a:r>
            <a:endParaRPr lang="ko-KR" altLang="en-US" sz="1600" dirty="0"/>
          </a:p>
        </p:txBody>
      </p:sp>
      <p:sp>
        <p:nvSpPr>
          <p:cNvPr id="11" name="TextBox 10"/>
          <p:cNvSpPr txBox="1"/>
          <p:nvPr/>
        </p:nvSpPr>
        <p:spPr>
          <a:xfrm>
            <a:off x="332905" y="4655082"/>
            <a:ext cx="5265760" cy="1011918"/>
          </a:xfrm>
          <a:prstGeom prst="rect">
            <a:avLst/>
          </a:prstGeom>
          <a:noFill/>
        </p:spPr>
        <p:txBody>
          <a:bodyPr wrap="square" lIns="87732" tIns="43866" rIns="87732" bIns="43866" rtlCol="0">
            <a:spAutoFit/>
          </a:bodyPr>
          <a:lstStyle>
            <a:defPPr>
              <a:defRPr lang="ko-KR"/>
            </a:defPPr>
            <a:lvl1pPr marL="171450" indent="-171450">
              <a:lnSpc>
                <a:spcPct val="150000"/>
              </a:lnSpc>
              <a:buClr>
                <a:schemeClr val="accent1"/>
              </a:buClr>
              <a:buFont typeface="Arial" pitchFamily="34" charset="0"/>
              <a:buChar char="•"/>
              <a:defRPr sz="1000"/>
            </a:lvl1pPr>
          </a:lstStyle>
          <a:p>
            <a:r>
              <a:rPr lang="ja-JP" altLang="en-US" dirty="0" smtClean="0"/>
              <a:t>品目別にサンプリング検査</a:t>
            </a:r>
            <a:r>
              <a:rPr lang="ko-KR" altLang="en-US" dirty="0" smtClean="0"/>
              <a:t> </a:t>
            </a:r>
            <a:r>
              <a:rPr lang="en-US" altLang="ko-KR" dirty="0"/>
              <a:t>/ </a:t>
            </a:r>
            <a:r>
              <a:rPr lang="ja-JP" altLang="en-US" dirty="0" smtClean="0"/>
              <a:t>全数検査および品質検査書の入出力可能</a:t>
            </a:r>
            <a:endParaRPr lang="ko-KR" altLang="en-US" dirty="0"/>
          </a:p>
          <a:p>
            <a:r>
              <a:rPr lang="ja-JP" altLang="en-US" dirty="0" smtClean="0"/>
              <a:t>適格</a:t>
            </a:r>
            <a:r>
              <a:rPr lang="en-US" altLang="ko-KR" dirty="0" smtClean="0"/>
              <a:t>/</a:t>
            </a:r>
            <a:r>
              <a:rPr lang="ja-JP" altLang="en-US" dirty="0" smtClean="0"/>
              <a:t>不適格数量を販売、購買、不具合、倉庫移動などの伝票処理が可能</a:t>
            </a:r>
            <a:endParaRPr lang="ko-KR" altLang="en-US" dirty="0"/>
          </a:p>
          <a:p>
            <a:r>
              <a:rPr lang="ja-JP" altLang="en-US" dirty="0" smtClean="0"/>
              <a:t>販売</a:t>
            </a:r>
            <a:r>
              <a:rPr lang="en-US" altLang="ja-JP" dirty="0" smtClean="0"/>
              <a:t>/</a:t>
            </a:r>
            <a:r>
              <a:rPr lang="ja-JP" altLang="en-US" dirty="0" smtClean="0"/>
              <a:t>購買、生産内訳などを読込み、該当する日付に発見した不具合品目を処理</a:t>
            </a:r>
            <a:r>
              <a:rPr lang="ko-KR" altLang="en-US" dirty="0" smtClean="0"/>
              <a:t> </a:t>
            </a:r>
            <a:endParaRPr lang="ko-KR" altLang="en-US" dirty="0"/>
          </a:p>
          <a:p>
            <a:r>
              <a:rPr lang="ja-JP" altLang="en-US" dirty="0"/>
              <a:t>不具</a:t>
            </a:r>
            <a:r>
              <a:rPr lang="ja-JP" altLang="en-US" dirty="0" smtClean="0"/>
              <a:t>合品目を原因別で分析することができる多様な出力物を提供</a:t>
            </a:r>
            <a:endParaRPr lang="ko-KR" altLang="en-US" dirty="0"/>
          </a:p>
        </p:txBody>
      </p:sp>
      <p:sp>
        <p:nvSpPr>
          <p:cNvPr id="15" name="평행 사변형 14"/>
          <p:cNvSpPr/>
          <p:nvPr/>
        </p:nvSpPr>
        <p:spPr>
          <a:xfrm flipH="1">
            <a:off x="289786" y="0"/>
            <a:ext cx="601367" cy="540559"/>
          </a:xfrm>
          <a:prstGeom prst="parallelogram">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1919" tIns="50960" rIns="101919" bIns="50960" rtlCol="0" anchor="ctr"/>
          <a:lstStyle/>
          <a:p>
            <a:pPr algn="ctr"/>
            <a:endParaRPr lang="ko-KR" altLang="en-US"/>
          </a:p>
        </p:txBody>
      </p:sp>
      <p:cxnSp>
        <p:nvCxnSpPr>
          <p:cNvPr id="16" name="직선 연결선 15"/>
          <p:cNvCxnSpPr/>
          <p:nvPr/>
        </p:nvCxnSpPr>
        <p:spPr>
          <a:xfrm>
            <a:off x="427560" y="547895"/>
            <a:ext cx="1047995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그림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0546" y="715515"/>
            <a:ext cx="4285974" cy="3005446"/>
          </a:xfrm>
          <a:prstGeom prst="rect">
            <a:avLst/>
          </a:prstGeom>
        </p:spPr>
      </p:pic>
      <p:pic>
        <p:nvPicPr>
          <p:cNvPr id="9" name="그림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4955" y="4098749"/>
            <a:ext cx="4877157" cy="3389036"/>
          </a:xfrm>
          <a:prstGeom prst="rect">
            <a:avLst/>
          </a:prstGeom>
        </p:spPr>
      </p:pic>
    </p:spTree>
    <p:extLst>
      <p:ext uri="{BB962C8B-B14F-4D97-AF65-F5344CB8AC3E}">
        <p14:creationId xmlns:p14="http://schemas.microsoft.com/office/powerpoint/2010/main" val="2585871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0" y="3"/>
            <a:ext cx="10909300" cy="540558"/>
          </a:xfrm>
        </p:spPr>
        <p:txBody>
          <a:bodyPr>
            <a:normAutofit/>
          </a:bodyPr>
          <a:lstStyle/>
          <a:p>
            <a:pPr algn="l"/>
            <a:r>
              <a:rPr lang="en-US" altLang="ko-KR" sz="2200" dirty="0" smtClean="0">
                <a:solidFill>
                  <a:schemeClr val="tx1">
                    <a:lumMod val="50000"/>
                    <a:lumOff val="50000"/>
                  </a:schemeClr>
                </a:solidFill>
              </a:rPr>
              <a:t>							     </a:t>
            </a:r>
            <a:r>
              <a:rPr lang="ja-JP" altLang="en-US" sz="2200" dirty="0">
                <a:solidFill>
                  <a:schemeClr val="tx1">
                    <a:lumMod val="50000"/>
                    <a:lumOff val="50000"/>
                  </a:schemeClr>
                </a:solidFill>
              </a:rPr>
              <a:t>会計</a:t>
            </a:r>
            <a:r>
              <a:rPr lang="ko-KR" altLang="en-US" sz="2200" dirty="0" smtClean="0">
                <a:solidFill>
                  <a:schemeClr val="tx1">
                    <a:lumMod val="50000"/>
                    <a:lumOff val="50000"/>
                  </a:schemeClr>
                </a:solidFill>
              </a:rPr>
              <a:t> </a:t>
            </a:r>
            <a:r>
              <a:rPr lang="en-US" altLang="ko-KR" sz="2200" dirty="0">
                <a:solidFill>
                  <a:schemeClr val="tx1">
                    <a:lumMod val="50000"/>
                    <a:lumOff val="50000"/>
                  </a:schemeClr>
                </a:solidFill>
              </a:rPr>
              <a:t>&amp; </a:t>
            </a:r>
            <a:r>
              <a:rPr lang="ja-JP" altLang="en-US" sz="2200" dirty="0" smtClean="0">
                <a:solidFill>
                  <a:schemeClr val="tx1">
                    <a:lumMod val="50000"/>
                    <a:lumOff val="50000"/>
                  </a:schemeClr>
                </a:solidFill>
              </a:rPr>
              <a:t>資金管理</a:t>
            </a:r>
            <a:endParaRPr lang="ko-KR" altLang="en-US" sz="2200" dirty="0">
              <a:solidFill>
                <a:schemeClr val="tx1">
                  <a:lumMod val="50000"/>
                  <a:lumOff val="50000"/>
                </a:schemeClr>
              </a:solidFill>
            </a:endParaRPr>
          </a:p>
        </p:txBody>
      </p:sp>
      <p:sp>
        <p:nvSpPr>
          <p:cNvPr id="5" name="TextBox 4"/>
          <p:cNvSpPr txBox="1"/>
          <p:nvPr/>
        </p:nvSpPr>
        <p:spPr>
          <a:xfrm>
            <a:off x="332906" y="720229"/>
            <a:ext cx="4861494" cy="334810"/>
          </a:xfrm>
          <a:prstGeom prst="rect">
            <a:avLst/>
          </a:prstGeom>
          <a:noFill/>
          <a:ln>
            <a:noFill/>
          </a:ln>
        </p:spPr>
        <p:txBody>
          <a:bodyPr wrap="square" lIns="87732" tIns="43866" rIns="87732" bIns="43866" rtlCol="0">
            <a:spAutoFit/>
          </a:bodyPr>
          <a:lstStyle>
            <a:defPPr>
              <a:defRPr lang="ko-KR"/>
            </a:defPPr>
            <a:lvl1pPr>
              <a:defRPr sz="1800" b="1" i="1" spc="100">
                <a:solidFill>
                  <a:schemeClr val="accent6"/>
                </a:solidFill>
              </a:defRPr>
            </a:lvl1pPr>
          </a:lstStyle>
          <a:p>
            <a:r>
              <a:rPr lang="ja-JP" altLang="en-US" sz="1600" dirty="0" smtClean="0">
                <a:solidFill>
                  <a:schemeClr val="accent5"/>
                </a:solidFill>
              </a:rPr>
              <a:t>経営に必要な様々な報告書</a:t>
            </a:r>
            <a:endParaRPr lang="ko-KR" altLang="en-US" sz="1600" dirty="0">
              <a:solidFill>
                <a:schemeClr val="accent5"/>
              </a:solidFill>
            </a:endParaRPr>
          </a:p>
        </p:txBody>
      </p:sp>
      <p:sp>
        <p:nvSpPr>
          <p:cNvPr id="6" name="TextBox 5"/>
          <p:cNvSpPr txBox="1"/>
          <p:nvPr/>
        </p:nvSpPr>
        <p:spPr>
          <a:xfrm>
            <a:off x="333874" y="1054683"/>
            <a:ext cx="5264792" cy="1473583"/>
          </a:xfrm>
          <a:prstGeom prst="rect">
            <a:avLst/>
          </a:prstGeom>
          <a:noFill/>
        </p:spPr>
        <p:txBody>
          <a:bodyPr wrap="square" lIns="87732" tIns="43866" rIns="87732" bIns="43866" rtlCol="0">
            <a:spAutoFit/>
          </a:bodyPr>
          <a:lstStyle>
            <a:defPPr>
              <a:defRPr lang="ko-KR"/>
            </a:defPPr>
            <a:lvl1pPr marL="171450" indent="-171450">
              <a:lnSpc>
                <a:spcPct val="150000"/>
              </a:lnSpc>
              <a:buClr>
                <a:schemeClr val="accent6"/>
              </a:buClr>
              <a:buFont typeface="Arial" pitchFamily="34" charset="0"/>
              <a:buChar char="•"/>
              <a:defRPr sz="1000"/>
            </a:lvl1pPr>
          </a:lstStyle>
          <a:p>
            <a:pPr>
              <a:buClr>
                <a:schemeClr val="accent5"/>
              </a:buClr>
            </a:pPr>
            <a:r>
              <a:rPr lang="ja-JP" altLang="en-US" dirty="0" smtClean="0"/>
              <a:t>企業の財務状態や経営成果など企業の経営者や担当者、その他関係者へ提供する様々な出力物を提供</a:t>
            </a:r>
            <a:endParaRPr lang="en-US" altLang="ko-KR" dirty="0" smtClean="0"/>
          </a:p>
          <a:p>
            <a:pPr>
              <a:buClr>
                <a:schemeClr val="accent5"/>
              </a:buClr>
            </a:pPr>
            <a:r>
              <a:rPr lang="ja-JP" altLang="en-US" dirty="0" smtClean="0"/>
              <a:t>資金現況表</a:t>
            </a:r>
            <a:r>
              <a:rPr lang="ko-KR" altLang="en-US" dirty="0" smtClean="0"/>
              <a:t> </a:t>
            </a:r>
            <a:r>
              <a:rPr lang="en-US" altLang="ko-KR" dirty="0"/>
              <a:t>/ </a:t>
            </a:r>
            <a:r>
              <a:rPr lang="ja-JP" altLang="en-US" dirty="0" smtClean="0"/>
              <a:t>資金日報</a:t>
            </a:r>
            <a:r>
              <a:rPr lang="ko-KR" altLang="en-US" dirty="0" smtClean="0"/>
              <a:t> </a:t>
            </a:r>
            <a:r>
              <a:rPr lang="en-US" altLang="ko-KR" dirty="0"/>
              <a:t>/ </a:t>
            </a:r>
            <a:r>
              <a:rPr lang="ja-JP" altLang="en-US" dirty="0" smtClean="0"/>
              <a:t>勘定別元帳</a:t>
            </a:r>
            <a:r>
              <a:rPr lang="ko-KR" altLang="en-US" dirty="0" smtClean="0"/>
              <a:t> </a:t>
            </a:r>
            <a:r>
              <a:rPr lang="en-US" altLang="ko-KR" dirty="0"/>
              <a:t>/ </a:t>
            </a:r>
            <a:r>
              <a:rPr lang="ja-JP" altLang="en-US" dirty="0" smtClean="0"/>
              <a:t>月別損益</a:t>
            </a:r>
            <a:r>
              <a:rPr lang="ko-KR" altLang="en-US" dirty="0" smtClean="0"/>
              <a:t> </a:t>
            </a:r>
            <a:r>
              <a:rPr lang="en-US" altLang="ko-KR" dirty="0"/>
              <a:t>/ </a:t>
            </a:r>
            <a:r>
              <a:rPr lang="ja-JP" altLang="en-US" dirty="0" smtClean="0"/>
              <a:t>財務諸表など</a:t>
            </a:r>
            <a:endParaRPr lang="en-US" altLang="ko-KR" dirty="0" smtClean="0"/>
          </a:p>
          <a:p>
            <a:pPr>
              <a:buClr>
                <a:schemeClr val="accent5"/>
              </a:buClr>
            </a:pPr>
            <a:r>
              <a:rPr lang="ja-JP" altLang="en-US" dirty="0" smtClean="0"/>
              <a:t>モバイルを利用し、会社の資金変動状況をリアルタイム確認</a:t>
            </a:r>
            <a:endParaRPr lang="en-US" altLang="ko-KR" dirty="0" smtClean="0"/>
          </a:p>
          <a:p>
            <a:pPr>
              <a:buClr>
                <a:schemeClr val="accent5"/>
              </a:buClr>
            </a:pPr>
            <a:r>
              <a:rPr lang="ja-JP" altLang="en-US" dirty="0" smtClean="0"/>
              <a:t>会計伝票の承認機能や電子決裁を使った会社の収入、支出費用をコントロール</a:t>
            </a:r>
            <a:endParaRPr lang="en-US" altLang="ko-KR" dirty="0" smtClean="0"/>
          </a:p>
          <a:p>
            <a:pPr>
              <a:buClr>
                <a:schemeClr val="accent5"/>
              </a:buClr>
            </a:pPr>
            <a:r>
              <a:rPr lang="ja-JP" altLang="en-US" dirty="0" smtClean="0"/>
              <a:t>資金計画を樹立し、資金の出入りを管理する多様な報告書を提供</a:t>
            </a:r>
            <a:endParaRPr lang="ko-KR" altLang="en-US" dirty="0"/>
          </a:p>
        </p:txBody>
      </p:sp>
      <p:cxnSp>
        <p:nvCxnSpPr>
          <p:cNvPr id="7" name="직선 연결선 6"/>
          <p:cNvCxnSpPr/>
          <p:nvPr/>
        </p:nvCxnSpPr>
        <p:spPr>
          <a:xfrm>
            <a:off x="110055" y="3806922"/>
            <a:ext cx="10499169"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32906" y="4327601"/>
            <a:ext cx="5154570" cy="334810"/>
          </a:xfrm>
          <a:prstGeom prst="rect">
            <a:avLst/>
          </a:prstGeom>
          <a:noFill/>
        </p:spPr>
        <p:txBody>
          <a:bodyPr wrap="square" lIns="87732" tIns="43866" rIns="87732" bIns="43866" rtlCol="0">
            <a:spAutoFit/>
          </a:bodyPr>
          <a:lstStyle>
            <a:defPPr>
              <a:defRPr lang="ko-KR"/>
            </a:defPPr>
            <a:lvl1pPr>
              <a:defRPr sz="1400" b="1" i="1" spc="100">
                <a:solidFill>
                  <a:srgbClr val="FF0000"/>
                </a:solidFill>
              </a:defRPr>
            </a:lvl1pPr>
          </a:lstStyle>
          <a:p>
            <a:r>
              <a:rPr lang="ja-JP" altLang="en-US" sz="1600" dirty="0" smtClean="0">
                <a:solidFill>
                  <a:schemeClr val="accent5"/>
                </a:solidFill>
              </a:rPr>
              <a:t>簡単な入力方法</a:t>
            </a:r>
            <a:endParaRPr lang="ko-KR" altLang="en-US" sz="1600" dirty="0">
              <a:solidFill>
                <a:schemeClr val="accent5"/>
              </a:solidFill>
            </a:endParaRPr>
          </a:p>
        </p:txBody>
      </p:sp>
      <p:sp>
        <p:nvSpPr>
          <p:cNvPr id="10" name="TextBox 9"/>
          <p:cNvSpPr txBox="1"/>
          <p:nvPr/>
        </p:nvSpPr>
        <p:spPr>
          <a:xfrm>
            <a:off x="332906" y="4662054"/>
            <a:ext cx="5265760" cy="1242751"/>
          </a:xfrm>
          <a:prstGeom prst="rect">
            <a:avLst/>
          </a:prstGeom>
          <a:noFill/>
        </p:spPr>
        <p:txBody>
          <a:bodyPr wrap="square" lIns="87732" tIns="43866" rIns="87732" bIns="43866" rtlCol="0">
            <a:spAutoFit/>
          </a:bodyPr>
          <a:lstStyle>
            <a:defPPr>
              <a:defRPr lang="ko-KR"/>
            </a:defPPr>
            <a:lvl1pPr marL="171450" indent="-171450">
              <a:lnSpc>
                <a:spcPct val="150000"/>
              </a:lnSpc>
              <a:buClr>
                <a:srgbClr val="C00000"/>
              </a:buClr>
              <a:buFont typeface="Arial" pitchFamily="34" charset="0"/>
              <a:buChar char="•"/>
              <a:defRPr sz="1000"/>
            </a:lvl1pPr>
          </a:lstStyle>
          <a:p>
            <a:pPr>
              <a:buClr>
                <a:schemeClr val="accent5"/>
              </a:buClr>
            </a:pPr>
            <a:r>
              <a:rPr lang="ja-JP" altLang="en-US" dirty="0" smtClean="0"/>
              <a:t>ユーザー様の能力に応じて、二つの入力方法を提供</a:t>
            </a:r>
            <a:r>
              <a:rPr lang="ko-KR" altLang="en-US" dirty="0" smtClean="0"/>
              <a:t> </a:t>
            </a:r>
            <a:r>
              <a:rPr lang="en-US" altLang="ko-KR" dirty="0" smtClean="0"/>
              <a:t>(</a:t>
            </a:r>
            <a:r>
              <a:rPr lang="ja-JP" altLang="en-US" dirty="0" smtClean="0"/>
              <a:t>直接仕訳</a:t>
            </a:r>
            <a:r>
              <a:rPr lang="ko-KR" altLang="en-US" dirty="0" smtClean="0"/>
              <a:t> </a:t>
            </a:r>
            <a:r>
              <a:rPr lang="en-US" altLang="ko-KR" dirty="0"/>
              <a:t>/ </a:t>
            </a:r>
            <a:r>
              <a:rPr lang="ja-JP" altLang="en-US" dirty="0" smtClean="0"/>
              <a:t>自動仕訳</a:t>
            </a:r>
            <a:r>
              <a:rPr lang="en-US" altLang="ko-KR" dirty="0" smtClean="0"/>
              <a:t>)</a:t>
            </a:r>
          </a:p>
          <a:p>
            <a:pPr>
              <a:buClr>
                <a:schemeClr val="accent5"/>
              </a:buClr>
            </a:pPr>
            <a:r>
              <a:rPr lang="ja-JP" altLang="en-US" dirty="0" smtClean="0"/>
              <a:t>エクセルで管理した一般伝票やその他伝票などを</a:t>
            </a:r>
            <a:r>
              <a:rPr lang="en-US" altLang="ko-KR" dirty="0" smtClean="0"/>
              <a:t>ERP</a:t>
            </a:r>
            <a:r>
              <a:rPr lang="ja-JP" altLang="en-US" dirty="0" smtClean="0"/>
              <a:t>へ一括アップロード</a:t>
            </a:r>
            <a:endParaRPr lang="en-US" altLang="ko-KR" dirty="0" smtClean="0"/>
          </a:p>
          <a:p>
            <a:pPr>
              <a:buClr>
                <a:schemeClr val="accent5"/>
              </a:buClr>
            </a:pPr>
            <a:r>
              <a:rPr lang="ja-JP" altLang="en-US" dirty="0" smtClean="0"/>
              <a:t>伝票の入力画面を企業様で自由にフォームを変更して活用</a:t>
            </a:r>
            <a:endParaRPr lang="en-US" altLang="ko-KR" dirty="0" smtClean="0"/>
          </a:p>
          <a:p>
            <a:pPr>
              <a:buClr>
                <a:schemeClr val="accent5"/>
              </a:buClr>
            </a:pPr>
            <a:r>
              <a:rPr lang="ja-JP" altLang="en-US" dirty="0" smtClean="0"/>
              <a:t>企業の環境</a:t>
            </a:r>
            <a:r>
              <a:rPr lang="ko-KR" altLang="en-US" dirty="0" smtClean="0"/>
              <a:t> </a:t>
            </a:r>
            <a:r>
              <a:rPr lang="en-US" altLang="ko-KR" dirty="0" smtClean="0"/>
              <a:t>(</a:t>
            </a:r>
            <a:r>
              <a:rPr lang="ja-JP" altLang="en-US" dirty="0" smtClean="0"/>
              <a:t>国、業種など</a:t>
            </a:r>
            <a:r>
              <a:rPr lang="en-US" altLang="ko-KR" dirty="0" smtClean="0"/>
              <a:t>)</a:t>
            </a:r>
            <a:r>
              <a:rPr lang="ja-JP" altLang="en-US" dirty="0" smtClean="0"/>
              <a:t>に応じて、勘定項目と会計基準を適用</a:t>
            </a:r>
            <a:endParaRPr lang="en-US" altLang="ko-KR" dirty="0" smtClean="0"/>
          </a:p>
          <a:p>
            <a:pPr>
              <a:buClr>
                <a:schemeClr val="accent5"/>
              </a:buClr>
            </a:pPr>
            <a:r>
              <a:rPr lang="ja-JP" altLang="en-US" dirty="0" smtClean="0"/>
              <a:t>販売、購買などの業務と連携し、在庫と資金を統合管理</a:t>
            </a:r>
            <a:endParaRPr lang="ko-KR" altLang="en-US" dirty="0"/>
          </a:p>
        </p:txBody>
      </p:sp>
      <p:cxnSp>
        <p:nvCxnSpPr>
          <p:cNvPr id="14" name="직선 연결선 13"/>
          <p:cNvCxnSpPr/>
          <p:nvPr/>
        </p:nvCxnSpPr>
        <p:spPr>
          <a:xfrm flipV="1">
            <a:off x="1790" y="547895"/>
            <a:ext cx="10435614" cy="2447"/>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평행 사변형 14"/>
          <p:cNvSpPr/>
          <p:nvPr/>
        </p:nvSpPr>
        <p:spPr>
          <a:xfrm>
            <a:off x="9977943" y="0"/>
            <a:ext cx="601367" cy="540559"/>
          </a:xfrm>
          <a:prstGeom prst="parallelogram">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01919" tIns="50960" rIns="101919" bIns="50960" rtlCol="0" anchor="ctr"/>
          <a:lstStyle/>
          <a:p>
            <a:pPr algn="ctr"/>
            <a:endParaRPr lang="ko-KR" altLang="en-US"/>
          </a:p>
        </p:txBody>
      </p:sp>
      <p:pic>
        <p:nvPicPr>
          <p:cNvPr id="3" name="그림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4691" y="704886"/>
            <a:ext cx="4463936" cy="2895663"/>
          </a:xfrm>
          <a:prstGeom prst="rect">
            <a:avLst/>
          </a:prstGeom>
        </p:spPr>
      </p:pic>
      <p:pic>
        <p:nvPicPr>
          <p:cNvPr id="4" name="그림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6697" y="4124399"/>
            <a:ext cx="4391929" cy="3560812"/>
          </a:xfrm>
          <a:prstGeom prst="rect">
            <a:avLst/>
          </a:prstGeom>
        </p:spPr>
      </p:pic>
    </p:spTree>
    <p:extLst>
      <p:ext uri="{BB962C8B-B14F-4D97-AF65-F5344CB8AC3E}">
        <p14:creationId xmlns:p14="http://schemas.microsoft.com/office/powerpoint/2010/main" val="30801865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0" y="3"/>
            <a:ext cx="10909300" cy="540558"/>
          </a:xfrm>
        </p:spPr>
        <p:txBody>
          <a:bodyPr>
            <a:normAutofit/>
          </a:bodyPr>
          <a:lstStyle/>
          <a:p>
            <a:pPr algn="l"/>
            <a:r>
              <a:rPr lang="en-US" altLang="ko-KR" sz="2200" dirty="0">
                <a:solidFill>
                  <a:schemeClr val="tx1">
                    <a:lumMod val="50000"/>
                    <a:lumOff val="50000"/>
                  </a:schemeClr>
                </a:solidFill>
              </a:rPr>
              <a:t>	</a:t>
            </a:r>
            <a:r>
              <a:rPr lang="ja-JP" altLang="en-US" sz="2200" dirty="0">
                <a:solidFill>
                  <a:schemeClr val="tx1">
                    <a:lumMod val="50000"/>
                    <a:lumOff val="50000"/>
                  </a:schemeClr>
                </a:solidFill>
              </a:rPr>
              <a:t>会計</a:t>
            </a:r>
            <a:r>
              <a:rPr lang="ko-KR" altLang="en-US" sz="2200" dirty="0" smtClean="0">
                <a:solidFill>
                  <a:schemeClr val="tx1">
                    <a:lumMod val="50000"/>
                    <a:lumOff val="50000"/>
                  </a:schemeClr>
                </a:solidFill>
              </a:rPr>
              <a:t> </a:t>
            </a:r>
            <a:r>
              <a:rPr lang="en-US" altLang="ko-KR" sz="2200" dirty="0">
                <a:solidFill>
                  <a:schemeClr val="tx1">
                    <a:lumMod val="50000"/>
                    <a:lumOff val="50000"/>
                  </a:schemeClr>
                </a:solidFill>
              </a:rPr>
              <a:t>&amp; </a:t>
            </a:r>
            <a:r>
              <a:rPr lang="ja-JP" altLang="en-US" sz="2200" dirty="0" smtClean="0">
                <a:solidFill>
                  <a:schemeClr val="tx1">
                    <a:lumMod val="50000"/>
                    <a:lumOff val="50000"/>
                  </a:schemeClr>
                </a:solidFill>
              </a:rPr>
              <a:t>資金管理</a:t>
            </a:r>
            <a:endParaRPr lang="ko-KR" altLang="en-US" sz="2200" dirty="0">
              <a:solidFill>
                <a:schemeClr val="tx1">
                  <a:lumMod val="50000"/>
                  <a:lumOff val="50000"/>
                </a:schemeClr>
              </a:solidFill>
            </a:endParaRPr>
          </a:p>
        </p:txBody>
      </p:sp>
      <p:sp>
        <p:nvSpPr>
          <p:cNvPr id="6" name="TextBox 5"/>
          <p:cNvSpPr txBox="1"/>
          <p:nvPr/>
        </p:nvSpPr>
        <p:spPr>
          <a:xfrm>
            <a:off x="342084" y="720229"/>
            <a:ext cx="4861494" cy="334810"/>
          </a:xfrm>
          <a:prstGeom prst="rect">
            <a:avLst/>
          </a:prstGeom>
          <a:noFill/>
          <a:ln>
            <a:noFill/>
          </a:ln>
        </p:spPr>
        <p:txBody>
          <a:bodyPr wrap="square" lIns="87732" tIns="43866" rIns="87732" bIns="43866" rtlCol="0">
            <a:spAutoFit/>
          </a:bodyPr>
          <a:lstStyle>
            <a:defPPr>
              <a:defRPr lang="ko-KR"/>
            </a:defPPr>
            <a:lvl1pPr>
              <a:defRPr sz="1400" b="1" i="1" spc="100">
                <a:solidFill>
                  <a:schemeClr val="accent5"/>
                </a:solidFill>
              </a:defRPr>
            </a:lvl1pPr>
          </a:lstStyle>
          <a:p>
            <a:r>
              <a:rPr lang="ja-JP" altLang="en-US" sz="1600" dirty="0"/>
              <a:t>債権</a:t>
            </a:r>
            <a:r>
              <a:rPr lang="ko-KR" altLang="en-US" sz="1600" dirty="0" smtClean="0"/>
              <a:t> </a:t>
            </a:r>
            <a:r>
              <a:rPr lang="en-US" altLang="ko-KR" sz="1600" dirty="0"/>
              <a:t>/ </a:t>
            </a:r>
            <a:r>
              <a:rPr lang="ja-JP" altLang="en-US" sz="1600" dirty="0" smtClean="0"/>
              <a:t>債務管理</a:t>
            </a:r>
            <a:endParaRPr lang="ko-KR" altLang="en-US" sz="1600" dirty="0"/>
          </a:p>
        </p:txBody>
      </p:sp>
      <p:sp>
        <p:nvSpPr>
          <p:cNvPr id="7" name="TextBox 6"/>
          <p:cNvSpPr txBox="1"/>
          <p:nvPr/>
        </p:nvSpPr>
        <p:spPr>
          <a:xfrm>
            <a:off x="343054" y="1054681"/>
            <a:ext cx="3657789" cy="1704416"/>
          </a:xfrm>
          <a:prstGeom prst="rect">
            <a:avLst/>
          </a:prstGeom>
          <a:noFill/>
        </p:spPr>
        <p:txBody>
          <a:bodyPr wrap="square" lIns="87732" tIns="43866" rIns="87732" bIns="43866" rtlCol="0">
            <a:spAutoFit/>
          </a:bodyPr>
          <a:lstStyle>
            <a:defPPr>
              <a:defRPr lang="ko-KR"/>
            </a:defPPr>
            <a:lvl1pPr marL="171450" indent="-171450">
              <a:lnSpc>
                <a:spcPct val="150000"/>
              </a:lnSpc>
              <a:buClr>
                <a:schemeClr val="accent5"/>
              </a:buClr>
              <a:buFont typeface="Arial" pitchFamily="34" charset="0"/>
              <a:buChar char="•"/>
              <a:defRPr sz="1000"/>
            </a:lvl1pPr>
          </a:lstStyle>
          <a:p>
            <a:r>
              <a:rPr lang="ja-JP" altLang="en-US" dirty="0" smtClean="0"/>
              <a:t>取引先別、担当者別の債権</a:t>
            </a:r>
            <a:r>
              <a:rPr lang="en-US" altLang="ko-KR" dirty="0" smtClean="0"/>
              <a:t>/</a:t>
            </a:r>
            <a:r>
              <a:rPr lang="ja-JP" altLang="en-US" dirty="0" smtClean="0"/>
              <a:t>債務金額が確認可能</a:t>
            </a:r>
            <a:endParaRPr lang="ko-KR" altLang="en-US" dirty="0"/>
          </a:p>
          <a:p>
            <a:r>
              <a:rPr lang="ja-JP" altLang="en-US" dirty="0"/>
              <a:t>買入</a:t>
            </a:r>
            <a:r>
              <a:rPr lang="en-US" altLang="ko-KR" dirty="0" smtClean="0"/>
              <a:t>/</a:t>
            </a:r>
            <a:r>
              <a:rPr lang="ja-JP" altLang="en-US" dirty="0" smtClean="0"/>
              <a:t>売上の際に、代金の集金</a:t>
            </a:r>
            <a:r>
              <a:rPr lang="en-US" altLang="ko-KR" dirty="0" smtClean="0"/>
              <a:t>/</a:t>
            </a:r>
            <a:r>
              <a:rPr lang="ja-JP" altLang="en-US" dirty="0" smtClean="0"/>
              <a:t>支給日を計画し、密着した資金管理が可能</a:t>
            </a:r>
            <a:endParaRPr lang="ko-KR" altLang="en-US" dirty="0"/>
          </a:p>
          <a:p>
            <a:r>
              <a:rPr lang="ja-JP" altLang="en-US" dirty="0" smtClean="0"/>
              <a:t>件別管理を通じて、作成された債権</a:t>
            </a:r>
            <a:r>
              <a:rPr lang="en-US" altLang="ko-KR" dirty="0" smtClean="0"/>
              <a:t>/</a:t>
            </a:r>
            <a:r>
              <a:rPr lang="ja-JP" altLang="en-US" dirty="0" smtClean="0"/>
              <a:t>債務番号を基準に集金</a:t>
            </a:r>
            <a:r>
              <a:rPr lang="en-US" altLang="ja-JP" dirty="0" smtClean="0"/>
              <a:t>/</a:t>
            </a:r>
            <a:r>
              <a:rPr lang="ja-JP" altLang="en-US" dirty="0" smtClean="0"/>
              <a:t>支給処理が可能</a:t>
            </a:r>
            <a:endParaRPr lang="ko-KR" altLang="en-US" dirty="0"/>
          </a:p>
          <a:p>
            <a:r>
              <a:rPr lang="ja-JP" altLang="en-US" dirty="0" smtClean="0"/>
              <a:t>預金、現金だけではなく手形、小切手と連携して債権</a:t>
            </a:r>
            <a:r>
              <a:rPr lang="en-US" altLang="ja-JP" dirty="0" smtClean="0"/>
              <a:t>/</a:t>
            </a:r>
            <a:r>
              <a:rPr lang="ja-JP" altLang="en-US" dirty="0" smtClean="0"/>
              <a:t>債務管理が可能</a:t>
            </a:r>
            <a:endParaRPr lang="ko-KR" altLang="en-US" dirty="0"/>
          </a:p>
        </p:txBody>
      </p:sp>
      <p:cxnSp>
        <p:nvCxnSpPr>
          <p:cNvPr id="8" name="직선 연결선 7"/>
          <p:cNvCxnSpPr/>
          <p:nvPr/>
        </p:nvCxnSpPr>
        <p:spPr>
          <a:xfrm>
            <a:off x="399968" y="3881262"/>
            <a:ext cx="10499169"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42084" y="4327601"/>
            <a:ext cx="5154570" cy="334810"/>
          </a:xfrm>
          <a:prstGeom prst="rect">
            <a:avLst/>
          </a:prstGeom>
          <a:noFill/>
          <a:ln>
            <a:noFill/>
          </a:ln>
        </p:spPr>
        <p:txBody>
          <a:bodyPr wrap="square" lIns="87732" tIns="43866" rIns="87732" bIns="43866" rtlCol="0">
            <a:spAutoFit/>
          </a:bodyPr>
          <a:lstStyle>
            <a:defPPr>
              <a:defRPr lang="ko-KR"/>
            </a:defPPr>
            <a:lvl1pPr>
              <a:defRPr sz="1400" b="1" i="1" spc="100">
                <a:solidFill>
                  <a:schemeClr val="accent5"/>
                </a:solidFill>
              </a:defRPr>
            </a:lvl1pPr>
          </a:lstStyle>
          <a:p>
            <a:r>
              <a:rPr lang="ja-JP" altLang="en-US" sz="1600" dirty="0"/>
              <a:t>資</a:t>
            </a:r>
            <a:r>
              <a:rPr lang="ja-JP" altLang="en-US" sz="1600" dirty="0" smtClean="0"/>
              <a:t>金計画</a:t>
            </a:r>
            <a:r>
              <a:rPr lang="ko-KR" altLang="en-US" sz="1600" dirty="0" smtClean="0"/>
              <a:t> </a:t>
            </a:r>
            <a:r>
              <a:rPr lang="en-US" altLang="ko-KR" sz="1600" dirty="0"/>
              <a:t>/ </a:t>
            </a:r>
            <a:r>
              <a:rPr lang="ja-JP" altLang="en-US" sz="1600" dirty="0" smtClean="0"/>
              <a:t>予算管理</a:t>
            </a:r>
            <a:endParaRPr lang="ko-KR" altLang="en-US" sz="1600" dirty="0"/>
          </a:p>
        </p:txBody>
      </p:sp>
      <p:sp>
        <p:nvSpPr>
          <p:cNvPr id="11" name="TextBox 10"/>
          <p:cNvSpPr txBox="1"/>
          <p:nvPr/>
        </p:nvSpPr>
        <p:spPr>
          <a:xfrm>
            <a:off x="342082" y="4662054"/>
            <a:ext cx="3793705" cy="1242751"/>
          </a:xfrm>
          <a:prstGeom prst="rect">
            <a:avLst/>
          </a:prstGeom>
          <a:noFill/>
        </p:spPr>
        <p:txBody>
          <a:bodyPr wrap="square" lIns="87732" tIns="43866" rIns="87732" bIns="43866" rtlCol="0">
            <a:spAutoFit/>
          </a:bodyPr>
          <a:lstStyle>
            <a:defPPr>
              <a:defRPr lang="ko-KR"/>
            </a:defPPr>
            <a:lvl1pPr marL="171450" indent="-171450">
              <a:lnSpc>
                <a:spcPct val="150000"/>
              </a:lnSpc>
              <a:buClr>
                <a:schemeClr val="accent5"/>
              </a:buClr>
              <a:buFont typeface="Arial" pitchFamily="34" charset="0"/>
              <a:buChar char="•"/>
              <a:defRPr sz="1000"/>
            </a:lvl1pPr>
          </a:lstStyle>
          <a:p>
            <a:r>
              <a:rPr lang="ja-JP" altLang="en-US" dirty="0" smtClean="0"/>
              <a:t>資金の日、月、年間の計画樹立</a:t>
            </a:r>
            <a:endParaRPr lang="ko-KR" altLang="en-US" dirty="0"/>
          </a:p>
          <a:p>
            <a:r>
              <a:rPr lang="ja-JP" altLang="en-US" dirty="0" smtClean="0"/>
              <a:t>資金計画上に登録した内容を取引発生日に会計伝票に読込み反映することが可能</a:t>
            </a:r>
            <a:r>
              <a:rPr lang="ko-KR" altLang="en-US" dirty="0" smtClean="0"/>
              <a:t> </a:t>
            </a:r>
            <a:endParaRPr lang="ko-KR" altLang="en-US" dirty="0"/>
          </a:p>
          <a:p>
            <a:r>
              <a:rPr lang="ja-JP" altLang="en-US" dirty="0" smtClean="0"/>
              <a:t>勘定科目別、部署別、プロジェクト別で予算編成が可能</a:t>
            </a:r>
            <a:endParaRPr lang="ko-KR" altLang="en-US" dirty="0"/>
          </a:p>
          <a:p>
            <a:r>
              <a:rPr lang="ja-JP" altLang="en-US" dirty="0" smtClean="0"/>
              <a:t>支出伝票の入力際に、与信限度の超過確認</a:t>
            </a:r>
            <a:r>
              <a:rPr lang="en-US" altLang="ja-JP" dirty="0" smtClean="0"/>
              <a:t>/</a:t>
            </a:r>
            <a:r>
              <a:rPr lang="ja-JP" altLang="en-US" dirty="0"/>
              <a:t>資</a:t>
            </a:r>
            <a:r>
              <a:rPr lang="ja-JP" altLang="en-US" dirty="0" smtClean="0"/>
              <a:t>金のコントロール</a:t>
            </a:r>
            <a:endParaRPr lang="ko-KR" altLang="en-US" dirty="0"/>
          </a:p>
        </p:txBody>
      </p:sp>
      <p:sp>
        <p:nvSpPr>
          <p:cNvPr id="15" name="평행 사변형 14"/>
          <p:cNvSpPr/>
          <p:nvPr/>
        </p:nvSpPr>
        <p:spPr>
          <a:xfrm flipH="1">
            <a:off x="289786" y="0"/>
            <a:ext cx="601367" cy="540559"/>
          </a:xfrm>
          <a:prstGeom prst="parallelogram">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01919" tIns="50960" rIns="101919" bIns="50960" rtlCol="0" anchor="ctr"/>
          <a:lstStyle/>
          <a:p>
            <a:pPr algn="ctr"/>
            <a:endParaRPr lang="ko-KR" altLang="en-US"/>
          </a:p>
        </p:txBody>
      </p:sp>
      <p:cxnSp>
        <p:nvCxnSpPr>
          <p:cNvPr id="16" name="직선 연결선 15"/>
          <p:cNvCxnSpPr/>
          <p:nvPr/>
        </p:nvCxnSpPr>
        <p:spPr>
          <a:xfrm>
            <a:off x="427560" y="547895"/>
            <a:ext cx="10479951"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2" name="그림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2642" y="936253"/>
            <a:ext cx="4608512" cy="2664296"/>
          </a:xfrm>
          <a:prstGeom prst="rect">
            <a:avLst/>
          </a:prstGeom>
        </p:spPr>
      </p:pic>
      <p:pic>
        <p:nvPicPr>
          <p:cNvPr id="23" name="그림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2642" y="4194301"/>
            <a:ext cx="4602906" cy="3254997"/>
          </a:xfrm>
          <a:prstGeom prst="rect">
            <a:avLst/>
          </a:prstGeom>
        </p:spPr>
      </p:pic>
    </p:spTree>
    <p:extLst>
      <p:ext uri="{BB962C8B-B14F-4D97-AF65-F5344CB8AC3E}">
        <p14:creationId xmlns:p14="http://schemas.microsoft.com/office/powerpoint/2010/main" val="31087956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2905" y="720229"/>
            <a:ext cx="4861494" cy="334810"/>
          </a:xfrm>
          <a:prstGeom prst="rect">
            <a:avLst/>
          </a:prstGeom>
          <a:noFill/>
        </p:spPr>
        <p:txBody>
          <a:bodyPr wrap="square" lIns="87732" tIns="43866" rIns="87732" bIns="43866" rtlCol="0">
            <a:spAutoFit/>
          </a:bodyPr>
          <a:lstStyle>
            <a:defPPr>
              <a:defRPr lang="ko-KR"/>
            </a:defPPr>
            <a:lvl1pPr defTabSz="449263" latinLnBrk="0">
              <a:buClr>
                <a:srgbClr val="000000"/>
              </a:buClr>
              <a:buSzPct val="100000"/>
              <a:buFont typeface="굴림" charset="-127"/>
              <a:buNone/>
              <a:defRPr sz="1400" b="1" i="1" spc="100">
                <a:solidFill>
                  <a:schemeClr val="accent3"/>
                </a:solidFill>
              </a:defRPr>
            </a:lvl1pPr>
          </a:lstStyle>
          <a:p>
            <a:r>
              <a:rPr lang="ja-JP" altLang="en-US" sz="1600" dirty="0" smtClean="0"/>
              <a:t>給与の設定と計算</a:t>
            </a:r>
            <a:endParaRPr lang="ko-KR" altLang="en-US" sz="1600" dirty="0"/>
          </a:p>
        </p:txBody>
      </p:sp>
      <p:sp>
        <p:nvSpPr>
          <p:cNvPr id="7" name="TextBox 6"/>
          <p:cNvSpPr txBox="1"/>
          <p:nvPr/>
        </p:nvSpPr>
        <p:spPr>
          <a:xfrm>
            <a:off x="333875" y="1054682"/>
            <a:ext cx="5264791" cy="1242751"/>
          </a:xfrm>
          <a:prstGeom prst="rect">
            <a:avLst/>
          </a:prstGeom>
          <a:noFill/>
        </p:spPr>
        <p:txBody>
          <a:bodyPr wrap="square" lIns="87732" tIns="43866" rIns="87732" bIns="43866" rtlCol="0">
            <a:spAutoFit/>
          </a:bodyPr>
          <a:lstStyle>
            <a:defPPr>
              <a:defRPr lang="ko-KR"/>
            </a:defPPr>
            <a:lvl1pPr marL="171450" indent="-171450">
              <a:lnSpc>
                <a:spcPct val="150000"/>
              </a:lnSpc>
              <a:buClr>
                <a:schemeClr val="accent3"/>
              </a:buClr>
              <a:buFont typeface="Arial" pitchFamily="34" charset="0"/>
              <a:buChar char="•"/>
              <a:defRPr sz="1000"/>
            </a:lvl1pPr>
          </a:lstStyle>
          <a:p>
            <a:r>
              <a:rPr lang="ja-JP" altLang="en-US" dirty="0"/>
              <a:t>様々</a:t>
            </a:r>
            <a:r>
              <a:rPr lang="ja-JP" altLang="en-US" dirty="0" smtClean="0"/>
              <a:t>な手当、控除項目および</a:t>
            </a:r>
            <a:r>
              <a:rPr lang="en-US" altLang="ja-JP" dirty="0" smtClean="0"/>
              <a:t>50</a:t>
            </a:r>
            <a:r>
              <a:rPr lang="ja-JP" altLang="en-US" dirty="0" smtClean="0"/>
              <a:t>以上の給与次数をサポート</a:t>
            </a:r>
            <a:endParaRPr lang="ko-KR" altLang="en-US" dirty="0"/>
          </a:p>
          <a:p>
            <a:r>
              <a:rPr lang="ja-JP" altLang="en-US" dirty="0" smtClean="0"/>
              <a:t>本支店別</a:t>
            </a:r>
            <a:r>
              <a:rPr lang="ko-KR" altLang="en-US" dirty="0" smtClean="0"/>
              <a:t> </a:t>
            </a:r>
            <a:r>
              <a:rPr lang="en-US" altLang="ko-KR" dirty="0"/>
              <a:t>/ </a:t>
            </a:r>
            <a:r>
              <a:rPr lang="ja-JP" altLang="en-US" dirty="0" smtClean="0"/>
              <a:t>部署別の月勤怠または日勤怠の管理</a:t>
            </a:r>
          </a:p>
          <a:p>
            <a:r>
              <a:rPr lang="ja-JP" altLang="en-US" dirty="0"/>
              <a:t>時間帯</a:t>
            </a:r>
            <a:r>
              <a:rPr lang="ja-JP" altLang="en-US" dirty="0" smtClean="0"/>
              <a:t>の勤怠を自給で換算し、給与作成が可能</a:t>
            </a:r>
            <a:endParaRPr lang="en-US" altLang="ja-JP" dirty="0" smtClean="0"/>
          </a:p>
          <a:p>
            <a:r>
              <a:rPr lang="ja-JP" altLang="en-US" dirty="0" smtClean="0"/>
              <a:t>社員別の手当、控除項目をグループ化し、管理可能</a:t>
            </a:r>
            <a:endParaRPr lang="en-US" altLang="ja-JP" dirty="0" smtClean="0"/>
          </a:p>
          <a:p>
            <a:endParaRPr lang="ko-KR" altLang="en-US" dirty="0"/>
          </a:p>
        </p:txBody>
      </p:sp>
      <p:cxnSp>
        <p:nvCxnSpPr>
          <p:cNvPr id="8" name="직선 연결선 7"/>
          <p:cNvCxnSpPr/>
          <p:nvPr/>
        </p:nvCxnSpPr>
        <p:spPr>
          <a:xfrm>
            <a:off x="1790" y="3888581"/>
            <a:ext cx="10499169"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32905" y="4312792"/>
            <a:ext cx="5154570" cy="334810"/>
          </a:xfrm>
          <a:prstGeom prst="rect">
            <a:avLst/>
          </a:prstGeom>
          <a:noFill/>
        </p:spPr>
        <p:txBody>
          <a:bodyPr wrap="square" lIns="87732" tIns="43866" rIns="87732" bIns="43866" rtlCol="0">
            <a:spAutoFit/>
          </a:bodyPr>
          <a:lstStyle>
            <a:defPPr>
              <a:defRPr lang="ko-KR"/>
            </a:defPPr>
            <a:lvl1pPr defTabSz="449263" latinLnBrk="0">
              <a:buClr>
                <a:srgbClr val="000000"/>
              </a:buClr>
              <a:buSzPct val="100000"/>
              <a:buFont typeface="굴림" charset="-127"/>
              <a:buNone/>
              <a:defRPr sz="1400" b="1" i="1" spc="100">
                <a:solidFill>
                  <a:schemeClr val="accent3"/>
                </a:solidFill>
              </a:defRPr>
            </a:lvl1pPr>
          </a:lstStyle>
          <a:p>
            <a:r>
              <a:rPr lang="ja-JP" altLang="en-US" sz="1600" dirty="0" smtClean="0"/>
              <a:t>給与明細書の確認方法</a:t>
            </a:r>
            <a:endParaRPr lang="ko-KR" altLang="en-US" sz="1600" dirty="0"/>
          </a:p>
        </p:txBody>
      </p:sp>
      <p:sp>
        <p:nvSpPr>
          <p:cNvPr id="11" name="TextBox 10"/>
          <p:cNvSpPr txBox="1"/>
          <p:nvPr/>
        </p:nvSpPr>
        <p:spPr>
          <a:xfrm>
            <a:off x="332902" y="4647246"/>
            <a:ext cx="3723620" cy="1011918"/>
          </a:xfrm>
          <a:prstGeom prst="rect">
            <a:avLst/>
          </a:prstGeom>
          <a:noFill/>
        </p:spPr>
        <p:txBody>
          <a:bodyPr wrap="square" lIns="87732" tIns="43866" rIns="87732" bIns="43866" rtlCol="0">
            <a:spAutoFit/>
          </a:bodyPr>
          <a:lstStyle>
            <a:defPPr>
              <a:defRPr lang="ko-KR"/>
            </a:defPPr>
            <a:lvl1pPr marL="171450" indent="-171450">
              <a:lnSpc>
                <a:spcPct val="150000"/>
              </a:lnSpc>
              <a:buClr>
                <a:schemeClr val="accent3"/>
              </a:buClr>
              <a:buFont typeface="Arial" pitchFamily="34" charset="0"/>
              <a:buChar char="•"/>
              <a:defRPr sz="1000"/>
            </a:lvl1pPr>
          </a:lstStyle>
          <a:p>
            <a:r>
              <a:rPr lang="ja-JP" altLang="en-US" dirty="0" smtClean="0"/>
              <a:t>ご本人の給与内訳をネットで照会</a:t>
            </a:r>
            <a:endParaRPr lang="en-US" altLang="ja-JP" dirty="0" smtClean="0"/>
          </a:p>
          <a:p>
            <a:pPr marL="0" indent="0">
              <a:buNone/>
            </a:pPr>
            <a:r>
              <a:rPr lang="ja-JP" altLang="en-US" dirty="0"/>
              <a:t>　</a:t>
            </a:r>
            <a:r>
              <a:rPr lang="ja-JP" altLang="en-US" dirty="0" smtClean="0"/>
              <a:t>　</a:t>
            </a:r>
            <a:r>
              <a:rPr lang="en-US" altLang="ko-KR" dirty="0" smtClean="0"/>
              <a:t>(http://pay.ecounterp.com)</a:t>
            </a:r>
            <a:endParaRPr lang="en-US" altLang="ko-KR" dirty="0"/>
          </a:p>
          <a:p>
            <a:r>
              <a:rPr lang="ja-JP" altLang="en-US" dirty="0" smtClean="0"/>
              <a:t>給与台帳、給与明細書の出力およびメール送信可能</a:t>
            </a:r>
            <a:endParaRPr lang="ko-KR" altLang="en-US" dirty="0"/>
          </a:p>
          <a:p>
            <a:r>
              <a:rPr lang="ja-JP" altLang="en-US" dirty="0" smtClean="0"/>
              <a:t>社員別にご本人の給与のみ確認できるため、手間が省く</a:t>
            </a:r>
            <a:endParaRPr lang="ko-KR" altLang="en-US" dirty="0"/>
          </a:p>
        </p:txBody>
      </p:sp>
      <p:sp>
        <p:nvSpPr>
          <p:cNvPr id="15" name="제목 1"/>
          <p:cNvSpPr>
            <a:spLocks noGrp="1"/>
          </p:cNvSpPr>
          <p:nvPr>
            <p:ph type="ctrTitle"/>
          </p:nvPr>
        </p:nvSpPr>
        <p:spPr>
          <a:xfrm>
            <a:off x="0" y="3"/>
            <a:ext cx="10909300" cy="540558"/>
          </a:xfrm>
        </p:spPr>
        <p:txBody>
          <a:bodyPr>
            <a:normAutofit/>
          </a:bodyPr>
          <a:lstStyle/>
          <a:p>
            <a:pPr algn="l"/>
            <a:r>
              <a:rPr lang="en-US" altLang="ko-KR" sz="2200" dirty="0" smtClean="0">
                <a:solidFill>
                  <a:schemeClr val="tx1">
                    <a:lumMod val="50000"/>
                    <a:lumOff val="50000"/>
                  </a:schemeClr>
                </a:solidFill>
              </a:rPr>
              <a:t>							     </a:t>
            </a:r>
            <a:r>
              <a:rPr lang="ja-JP" altLang="en-US" sz="2200" dirty="0" smtClean="0">
                <a:solidFill>
                  <a:schemeClr val="tx1">
                    <a:lumMod val="50000"/>
                    <a:lumOff val="50000"/>
                  </a:schemeClr>
                </a:solidFill>
              </a:rPr>
              <a:t>給与</a:t>
            </a:r>
            <a:r>
              <a:rPr lang="ko-KR" altLang="en-US" sz="2200" dirty="0" smtClean="0">
                <a:solidFill>
                  <a:schemeClr val="tx1">
                    <a:lumMod val="50000"/>
                    <a:lumOff val="50000"/>
                  </a:schemeClr>
                </a:solidFill>
              </a:rPr>
              <a:t> </a:t>
            </a:r>
            <a:r>
              <a:rPr lang="en-US" altLang="ko-KR" sz="2200" dirty="0">
                <a:solidFill>
                  <a:schemeClr val="tx1">
                    <a:lumMod val="50000"/>
                    <a:lumOff val="50000"/>
                  </a:schemeClr>
                </a:solidFill>
              </a:rPr>
              <a:t>&amp; </a:t>
            </a:r>
            <a:r>
              <a:rPr lang="ja-JP" altLang="en-US" sz="2200" dirty="0" smtClean="0">
                <a:solidFill>
                  <a:schemeClr val="tx1">
                    <a:lumMod val="50000"/>
                    <a:lumOff val="50000"/>
                  </a:schemeClr>
                </a:solidFill>
              </a:rPr>
              <a:t>勤怠管理</a:t>
            </a:r>
            <a:endParaRPr lang="ko-KR" altLang="en-US" sz="2200" dirty="0">
              <a:solidFill>
                <a:schemeClr val="tx1">
                  <a:lumMod val="50000"/>
                  <a:lumOff val="50000"/>
                </a:schemeClr>
              </a:solidFill>
            </a:endParaRPr>
          </a:p>
        </p:txBody>
      </p:sp>
      <p:cxnSp>
        <p:nvCxnSpPr>
          <p:cNvPr id="12" name="직선 연결선 11"/>
          <p:cNvCxnSpPr/>
          <p:nvPr/>
        </p:nvCxnSpPr>
        <p:spPr>
          <a:xfrm flipV="1">
            <a:off x="1790" y="547895"/>
            <a:ext cx="10435614" cy="244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평행 사변형 17"/>
          <p:cNvSpPr/>
          <p:nvPr/>
        </p:nvSpPr>
        <p:spPr>
          <a:xfrm>
            <a:off x="9977943" y="0"/>
            <a:ext cx="601367" cy="540559"/>
          </a:xfrm>
          <a:prstGeom prst="parallelogram">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01919" tIns="50960" rIns="101919" bIns="50960" rtlCol="0" anchor="ctr"/>
          <a:lstStyle/>
          <a:p>
            <a:pPr algn="ctr"/>
            <a:endParaRPr lang="ko-KR" altLang="en-US"/>
          </a:p>
        </p:txBody>
      </p:sp>
      <p:pic>
        <p:nvPicPr>
          <p:cNvPr id="9" name="그림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1374" y="4179661"/>
            <a:ext cx="4485457" cy="3309320"/>
          </a:xfrm>
          <a:prstGeom prst="rect">
            <a:avLst/>
          </a:prstGeom>
        </p:spPr>
      </p:pic>
      <p:pic>
        <p:nvPicPr>
          <p:cNvPr id="13" name="그림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8586" y="887817"/>
            <a:ext cx="5466490" cy="2709685"/>
          </a:xfrm>
          <a:prstGeom prst="rect">
            <a:avLst/>
          </a:prstGeom>
        </p:spPr>
      </p:pic>
    </p:spTree>
    <p:extLst>
      <p:ext uri="{BB962C8B-B14F-4D97-AF65-F5344CB8AC3E}">
        <p14:creationId xmlns:p14="http://schemas.microsoft.com/office/powerpoint/2010/main" val="21088795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0" y="3"/>
            <a:ext cx="10909300" cy="540558"/>
          </a:xfrm>
        </p:spPr>
        <p:txBody>
          <a:bodyPr>
            <a:normAutofit/>
          </a:bodyPr>
          <a:lstStyle/>
          <a:p>
            <a:pPr algn="l"/>
            <a:r>
              <a:rPr lang="en-US" altLang="ko-KR" sz="2200" dirty="0">
                <a:solidFill>
                  <a:schemeClr val="tx1">
                    <a:lumMod val="50000"/>
                    <a:lumOff val="50000"/>
                  </a:schemeClr>
                </a:solidFill>
              </a:rPr>
              <a:t>	</a:t>
            </a:r>
            <a:r>
              <a:rPr lang="ja-JP" altLang="en-US" sz="2200" dirty="0">
                <a:solidFill>
                  <a:schemeClr val="tx1">
                    <a:lumMod val="50000"/>
                    <a:lumOff val="50000"/>
                  </a:schemeClr>
                </a:solidFill>
              </a:rPr>
              <a:t>給与</a:t>
            </a:r>
            <a:r>
              <a:rPr lang="ko-KR" altLang="en-US" sz="2200" dirty="0" smtClean="0">
                <a:solidFill>
                  <a:schemeClr val="tx1">
                    <a:lumMod val="50000"/>
                    <a:lumOff val="50000"/>
                  </a:schemeClr>
                </a:solidFill>
              </a:rPr>
              <a:t> </a:t>
            </a:r>
            <a:r>
              <a:rPr lang="en-US" altLang="ko-KR" sz="2200" dirty="0">
                <a:solidFill>
                  <a:schemeClr val="tx1">
                    <a:lumMod val="50000"/>
                    <a:lumOff val="50000"/>
                  </a:schemeClr>
                </a:solidFill>
              </a:rPr>
              <a:t>&amp; </a:t>
            </a:r>
            <a:r>
              <a:rPr lang="ja-JP" altLang="en-US" sz="2200" dirty="0" smtClean="0">
                <a:solidFill>
                  <a:schemeClr val="tx1">
                    <a:lumMod val="50000"/>
                    <a:lumOff val="50000"/>
                  </a:schemeClr>
                </a:solidFill>
              </a:rPr>
              <a:t>勤怠管理</a:t>
            </a:r>
            <a:endParaRPr lang="ko-KR" altLang="en-US" sz="2200" dirty="0">
              <a:solidFill>
                <a:schemeClr val="tx1">
                  <a:lumMod val="50000"/>
                  <a:lumOff val="50000"/>
                </a:schemeClr>
              </a:solidFill>
            </a:endParaRPr>
          </a:p>
        </p:txBody>
      </p:sp>
      <p:sp>
        <p:nvSpPr>
          <p:cNvPr id="6" name="TextBox 5"/>
          <p:cNvSpPr txBox="1"/>
          <p:nvPr/>
        </p:nvSpPr>
        <p:spPr>
          <a:xfrm>
            <a:off x="332906" y="720229"/>
            <a:ext cx="4861494" cy="334810"/>
          </a:xfrm>
          <a:prstGeom prst="rect">
            <a:avLst/>
          </a:prstGeom>
          <a:noFill/>
        </p:spPr>
        <p:txBody>
          <a:bodyPr wrap="square" lIns="87732" tIns="43866" rIns="87732" bIns="43866" rtlCol="0">
            <a:spAutoFit/>
          </a:bodyPr>
          <a:lstStyle>
            <a:defPPr>
              <a:defRPr lang="ko-KR"/>
            </a:defPPr>
            <a:lvl1pPr defTabSz="449263" latinLnBrk="0">
              <a:buClr>
                <a:srgbClr val="000000"/>
              </a:buClr>
              <a:buSzPct val="100000"/>
              <a:buFont typeface="굴림" charset="-127"/>
              <a:buNone/>
              <a:defRPr sz="1400" b="1" i="1" spc="100">
                <a:solidFill>
                  <a:schemeClr val="accent3"/>
                </a:solidFill>
              </a:defRPr>
            </a:lvl1pPr>
          </a:lstStyle>
          <a:p>
            <a:r>
              <a:rPr lang="ja-JP" altLang="en-US" sz="1600" dirty="0"/>
              <a:t>勤</a:t>
            </a:r>
            <a:r>
              <a:rPr lang="ja-JP" altLang="en-US" sz="1600" dirty="0" smtClean="0"/>
              <a:t>怠</a:t>
            </a:r>
            <a:r>
              <a:rPr lang="ja-JP" altLang="en-US" sz="1600" dirty="0"/>
              <a:t>管理</a:t>
            </a:r>
            <a:endParaRPr lang="ko-KR" altLang="en-US" sz="1600" dirty="0"/>
          </a:p>
        </p:txBody>
      </p:sp>
      <p:sp>
        <p:nvSpPr>
          <p:cNvPr id="7" name="TextBox 6"/>
          <p:cNvSpPr txBox="1"/>
          <p:nvPr/>
        </p:nvSpPr>
        <p:spPr>
          <a:xfrm>
            <a:off x="333877" y="1054682"/>
            <a:ext cx="4544710" cy="1242751"/>
          </a:xfrm>
          <a:prstGeom prst="rect">
            <a:avLst/>
          </a:prstGeom>
          <a:noFill/>
        </p:spPr>
        <p:txBody>
          <a:bodyPr wrap="square" lIns="87732" tIns="43866" rIns="87732" bIns="43866" rtlCol="0">
            <a:spAutoFit/>
          </a:bodyPr>
          <a:lstStyle>
            <a:defPPr>
              <a:defRPr lang="ko-KR"/>
            </a:defPPr>
            <a:lvl1pPr marL="171450" indent="-171450">
              <a:lnSpc>
                <a:spcPct val="150000"/>
              </a:lnSpc>
              <a:buClr>
                <a:schemeClr val="accent3"/>
              </a:buClr>
              <a:buFont typeface="Arial" pitchFamily="34" charset="0"/>
              <a:buChar char="•"/>
              <a:defRPr sz="1000"/>
            </a:lvl1pPr>
          </a:lstStyle>
          <a:p>
            <a:r>
              <a:rPr lang="ja-JP" altLang="en-US" dirty="0" smtClean="0"/>
              <a:t>有休、残業、遅刻などの我が社の状況に応じて管理が可能</a:t>
            </a:r>
            <a:r>
              <a:rPr lang="ko-KR" altLang="en-US" dirty="0" smtClean="0"/>
              <a:t> </a:t>
            </a:r>
            <a:endParaRPr lang="ko-KR" altLang="en-US" dirty="0"/>
          </a:p>
          <a:p>
            <a:r>
              <a:rPr lang="ja-JP" altLang="en-US" dirty="0" smtClean="0"/>
              <a:t>電子決裁を通じて、職員が直接、勤怠を作成することができ、承認を得て自動駅に勤怠現況へ反映</a:t>
            </a:r>
            <a:endParaRPr lang="ko-KR" altLang="en-US" dirty="0" smtClean="0"/>
          </a:p>
          <a:p>
            <a:r>
              <a:rPr lang="ja-JP" altLang="en-US" dirty="0" smtClean="0"/>
              <a:t>各勤怠別に休暇管理、社員別の残余日数の確認が可能</a:t>
            </a:r>
            <a:endParaRPr lang="ko-KR" altLang="en-US" dirty="0" smtClean="0"/>
          </a:p>
          <a:p>
            <a:r>
              <a:rPr lang="ja-JP" altLang="en-US" dirty="0" smtClean="0"/>
              <a:t>残業、遅刻などの勤怠内訳を給与手当項目と連携して給与計算</a:t>
            </a:r>
            <a:endParaRPr lang="ko-KR" altLang="en-US" dirty="0"/>
          </a:p>
        </p:txBody>
      </p:sp>
      <p:cxnSp>
        <p:nvCxnSpPr>
          <p:cNvPr id="8" name="직선 연결선 7"/>
          <p:cNvCxnSpPr/>
          <p:nvPr/>
        </p:nvCxnSpPr>
        <p:spPr>
          <a:xfrm>
            <a:off x="408342" y="3888581"/>
            <a:ext cx="10499169"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32906" y="4320629"/>
            <a:ext cx="5154570" cy="334810"/>
          </a:xfrm>
          <a:prstGeom prst="rect">
            <a:avLst/>
          </a:prstGeom>
          <a:noFill/>
        </p:spPr>
        <p:txBody>
          <a:bodyPr wrap="square" lIns="87732" tIns="43866" rIns="87732" bIns="43866" rtlCol="0">
            <a:spAutoFit/>
          </a:bodyPr>
          <a:lstStyle>
            <a:defPPr>
              <a:defRPr lang="ko-KR"/>
            </a:defPPr>
            <a:lvl1pPr defTabSz="449263" latinLnBrk="0">
              <a:buClr>
                <a:srgbClr val="000000"/>
              </a:buClr>
              <a:buSzPct val="100000"/>
              <a:buFont typeface="굴림" charset="-127"/>
              <a:buNone/>
              <a:defRPr sz="1400" b="1" i="1" spc="100">
                <a:solidFill>
                  <a:schemeClr val="accent3"/>
                </a:solidFill>
              </a:defRPr>
            </a:lvl1pPr>
          </a:lstStyle>
          <a:p>
            <a:r>
              <a:rPr lang="ja-JP" altLang="en-US" sz="1600" dirty="0"/>
              <a:t>人</a:t>
            </a:r>
            <a:r>
              <a:rPr lang="ja-JP" altLang="en-US" sz="1600" dirty="0" smtClean="0"/>
              <a:t>事管理</a:t>
            </a:r>
            <a:endParaRPr lang="ko-KR" altLang="en-US" sz="1600" dirty="0"/>
          </a:p>
        </p:txBody>
      </p:sp>
      <p:sp>
        <p:nvSpPr>
          <p:cNvPr id="11" name="TextBox 10"/>
          <p:cNvSpPr txBox="1"/>
          <p:nvPr/>
        </p:nvSpPr>
        <p:spPr>
          <a:xfrm>
            <a:off x="332906" y="4655082"/>
            <a:ext cx="5265760" cy="781086"/>
          </a:xfrm>
          <a:prstGeom prst="rect">
            <a:avLst/>
          </a:prstGeom>
          <a:noFill/>
        </p:spPr>
        <p:txBody>
          <a:bodyPr wrap="square" lIns="87732" tIns="43866" rIns="87732" bIns="43866" rtlCol="0">
            <a:spAutoFit/>
          </a:bodyPr>
          <a:lstStyle>
            <a:defPPr>
              <a:defRPr lang="ko-KR"/>
            </a:defPPr>
            <a:lvl1pPr marL="171450" indent="-171450">
              <a:lnSpc>
                <a:spcPct val="150000"/>
              </a:lnSpc>
              <a:buClr>
                <a:schemeClr val="accent3"/>
              </a:buClr>
              <a:buFont typeface="Arial" pitchFamily="34" charset="0"/>
              <a:buChar char="•"/>
              <a:defRPr sz="1000"/>
            </a:lvl1pPr>
          </a:lstStyle>
          <a:p>
            <a:r>
              <a:rPr lang="ja-JP" altLang="en-US" dirty="0" smtClean="0"/>
              <a:t>社員の個人情報管理および変動内容を細かく管理</a:t>
            </a:r>
            <a:endParaRPr lang="ko-KR" altLang="en-US" dirty="0"/>
          </a:p>
          <a:p>
            <a:r>
              <a:rPr lang="ja-JP" altLang="en-US" dirty="0" smtClean="0"/>
              <a:t>社員リストを使い、職務遂行に必要な社員の情報を分析可能</a:t>
            </a:r>
            <a:r>
              <a:rPr lang="ko-KR" altLang="en-US" dirty="0" smtClean="0"/>
              <a:t> </a:t>
            </a:r>
            <a:endParaRPr lang="ko-KR" altLang="en-US" dirty="0"/>
          </a:p>
          <a:p>
            <a:r>
              <a:rPr lang="ja-JP" altLang="en-US" dirty="0"/>
              <a:t>入社</a:t>
            </a:r>
            <a:r>
              <a:rPr lang="ja-JP" altLang="en-US" dirty="0" smtClean="0"/>
              <a:t>日</a:t>
            </a:r>
            <a:r>
              <a:rPr lang="en-US" altLang="ko-KR" dirty="0" smtClean="0"/>
              <a:t>/</a:t>
            </a:r>
            <a:r>
              <a:rPr lang="ja-JP" altLang="en-US" dirty="0"/>
              <a:t>退職</a:t>
            </a:r>
            <a:r>
              <a:rPr lang="ja-JP" altLang="en-US" dirty="0" smtClean="0"/>
              <a:t>日</a:t>
            </a:r>
            <a:r>
              <a:rPr lang="en-US" altLang="ko-KR" dirty="0" smtClean="0"/>
              <a:t>/</a:t>
            </a:r>
            <a:r>
              <a:rPr lang="ja-JP" altLang="en-US" dirty="0" smtClean="0"/>
              <a:t>その他の管理項目を自由に設定し、管理可能</a:t>
            </a:r>
            <a:endParaRPr lang="ko-KR" altLang="en-US" dirty="0"/>
          </a:p>
        </p:txBody>
      </p:sp>
      <p:sp>
        <p:nvSpPr>
          <p:cNvPr id="15" name="평행 사변형 14"/>
          <p:cNvSpPr/>
          <p:nvPr/>
        </p:nvSpPr>
        <p:spPr>
          <a:xfrm flipH="1">
            <a:off x="289786" y="0"/>
            <a:ext cx="601367" cy="540559"/>
          </a:xfrm>
          <a:prstGeom prst="parallelogram">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01919" tIns="50960" rIns="101919" bIns="50960" rtlCol="0" anchor="ctr"/>
          <a:lstStyle/>
          <a:p>
            <a:pPr algn="ctr"/>
            <a:endParaRPr lang="ko-KR" altLang="en-US"/>
          </a:p>
        </p:txBody>
      </p:sp>
      <p:cxnSp>
        <p:nvCxnSpPr>
          <p:cNvPr id="16" name="직선 연결선 15"/>
          <p:cNvCxnSpPr/>
          <p:nvPr/>
        </p:nvCxnSpPr>
        <p:spPr>
          <a:xfrm>
            <a:off x="427560" y="547895"/>
            <a:ext cx="10479951"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4" name="그림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7354" y="4176613"/>
            <a:ext cx="4814780" cy="2931661"/>
          </a:xfrm>
          <a:prstGeom prst="rect">
            <a:avLst/>
          </a:prstGeom>
        </p:spPr>
      </p:pic>
      <p:pic>
        <p:nvPicPr>
          <p:cNvPr id="14" name="그림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6626" y="1245980"/>
            <a:ext cx="5383540" cy="1722120"/>
          </a:xfrm>
          <a:prstGeom prst="rect">
            <a:avLst/>
          </a:prstGeom>
        </p:spPr>
      </p:pic>
    </p:spTree>
    <p:extLst>
      <p:ext uri="{BB962C8B-B14F-4D97-AF65-F5344CB8AC3E}">
        <p14:creationId xmlns:p14="http://schemas.microsoft.com/office/powerpoint/2010/main" val="28571305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335280" y="3"/>
            <a:ext cx="10909300" cy="540558"/>
          </a:xfrm>
        </p:spPr>
        <p:txBody>
          <a:bodyPr>
            <a:normAutofit/>
          </a:bodyPr>
          <a:lstStyle/>
          <a:p>
            <a:pPr algn="l"/>
            <a:r>
              <a:rPr lang="en-US" altLang="ko-KR" sz="2200" dirty="0" smtClean="0">
                <a:solidFill>
                  <a:schemeClr val="tx1">
                    <a:lumMod val="50000"/>
                    <a:lumOff val="50000"/>
                  </a:schemeClr>
                </a:solidFill>
              </a:rPr>
              <a:t>							     </a:t>
            </a:r>
            <a:r>
              <a:rPr lang="ja-JP" altLang="en-US" sz="2200" dirty="0">
                <a:solidFill>
                  <a:schemeClr val="tx1">
                    <a:lumMod val="50000"/>
                    <a:lumOff val="50000"/>
                  </a:schemeClr>
                </a:solidFill>
              </a:rPr>
              <a:t>追加</a:t>
            </a:r>
            <a:r>
              <a:rPr lang="ja-JP" altLang="en-US" sz="2200" dirty="0" smtClean="0">
                <a:solidFill>
                  <a:schemeClr val="tx1">
                    <a:lumMod val="50000"/>
                    <a:lumOff val="50000"/>
                  </a:schemeClr>
                </a:solidFill>
              </a:rPr>
              <a:t>サービス</a:t>
            </a:r>
            <a:endParaRPr lang="ko-KR" altLang="en-US" sz="2200" dirty="0">
              <a:solidFill>
                <a:schemeClr val="tx1">
                  <a:lumMod val="50000"/>
                  <a:lumOff val="50000"/>
                </a:schemeClr>
              </a:solidFill>
            </a:endParaRPr>
          </a:p>
        </p:txBody>
      </p:sp>
      <p:sp>
        <p:nvSpPr>
          <p:cNvPr id="5" name="TextBox 4"/>
          <p:cNvSpPr txBox="1"/>
          <p:nvPr/>
        </p:nvSpPr>
        <p:spPr>
          <a:xfrm>
            <a:off x="332906" y="720229"/>
            <a:ext cx="4861494" cy="334810"/>
          </a:xfrm>
          <a:prstGeom prst="rect">
            <a:avLst/>
          </a:prstGeom>
          <a:noFill/>
        </p:spPr>
        <p:txBody>
          <a:bodyPr wrap="square" lIns="87732" tIns="43866" rIns="87732" bIns="43866" rtlCol="0">
            <a:spAutoFit/>
          </a:bodyPr>
          <a:lstStyle>
            <a:defPPr>
              <a:defRPr lang="ko-KR"/>
            </a:defPPr>
            <a:lvl1pPr>
              <a:defRPr sz="1800" b="1" i="1" spc="100">
                <a:solidFill>
                  <a:schemeClr val="accent6"/>
                </a:solidFill>
              </a:defRPr>
            </a:lvl1pPr>
          </a:lstStyle>
          <a:p>
            <a:r>
              <a:rPr lang="ja-JP" altLang="en-US" sz="1600" dirty="0" smtClean="0">
                <a:solidFill>
                  <a:schemeClr val="accent4"/>
                </a:solidFill>
              </a:rPr>
              <a:t>多</a:t>
            </a:r>
            <a:r>
              <a:rPr lang="ja-JP" altLang="en-US" sz="1600" dirty="0">
                <a:solidFill>
                  <a:schemeClr val="accent4"/>
                </a:solidFill>
              </a:rPr>
              <a:t>国語</a:t>
            </a:r>
            <a:r>
              <a:rPr lang="en-US" altLang="ko-KR" sz="1600" dirty="0" smtClean="0">
                <a:solidFill>
                  <a:schemeClr val="accent4"/>
                </a:solidFill>
              </a:rPr>
              <a:t>ERP</a:t>
            </a:r>
            <a:r>
              <a:rPr lang="ja-JP" altLang="en-US" sz="1600" dirty="0">
                <a:solidFill>
                  <a:schemeClr val="accent4"/>
                </a:solidFill>
              </a:rPr>
              <a:t>　</a:t>
            </a:r>
            <a:r>
              <a:rPr lang="en-US" altLang="ja-JP" sz="1600" dirty="0">
                <a:solidFill>
                  <a:schemeClr val="accent4"/>
                </a:solidFill>
              </a:rPr>
              <a:t>(</a:t>
            </a:r>
            <a:r>
              <a:rPr lang="ja-JP" altLang="en-US" sz="1600" dirty="0">
                <a:solidFill>
                  <a:schemeClr val="accent4"/>
                </a:solidFill>
              </a:rPr>
              <a:t>無料</a:t>
            </a:r>
            <a:r>
              <a:rPr lang="en-US" altLang="ja-JP" sz="1600" dirty="0" smtClean="0">
                <a:solidFill>
                  <a:schemeClr val="accent4"/>
                </a:solidFill>
              </a:rPr>
              <a:t>)</a:t>
            </a:r>
            <a:endParaRPr lang="ko-KR" altLang="en-US" sz="1600" dirty="0">
              <a:solidFill>
                <a:schemeClr val="accent4"/>
              </a:solidFill>
            </a:endParaRPr>
          </a:p>
        </p:txBody>
      </p:sp>
      <p:sp>
        <p:nvSpPr>
          <p:cNvPr id="6" name="TextBox 5"/>
          <p:cNvSpPr txBox="1"/>
          <p:nvPr/>
        </p:nvSpPr>
        <p:spPr>
          <a:xfrm>
            <a:off x="333877" y="1054681"/>
            <a:ext cx="5038425" cy="1473583"/>
          </a:xfrm>
          <a:prstGeom prst="rect">
            <a:avLst/>
          </a:prstGeom>
          <a:noFill/>
        </p:spPr>
        <p:txBody>
          <a:bodyPr wrap="square" lIns="87732" tIns="43866" rIns="87732" bIns="43866" rtlCol="0">
            <a:spAutoFit/>
          </a:bodyPr>
          <a:lstStyle>
            <a:defPPr>
              <a:defRPr lang="ko-KR"/>
            </a:defPPr>
            <a:lvl1pPr marL="171450" indent="-171450">
              <a:lnSpc>
                <a:spcPct val="150000"/>
              </a:lnSpc>
              <a:buClr>
                <a:schemeClr val="accent6"/>
              </a:buClr>
              <a:buFont typeface="Arial" pitchFamily="34" charset="0"/>
              <a:buChar char="•"/>
              <a:defRPr sz="1000"/>
            </a:lvl1pPr>
          </a:lstStyle>
          <a:p>
            <a:pPr>
              <a:buClr>
                <a:schemeClr val="accent4"/>
              </a:buClr>
            </a:pPr>
            <a:r>
              <a:rPr lang="ja-JP" altLang="en-US" dirty="0" smtClean="0"/>
              <a:t>英語、韓国語、スペイン語、中国語</a:t>
            </a:r>
            <a:r>
              <a:rPr lang="en-US" altLang="ko-KR" dirty="0" smtClean="0"/>
              <a:t>(</a:t>
            </a:r>
            <a:r>
              <a:rPr lang="ko-KR" altLang="en-US" dirty="0"/>
              <a:t>简体</a:t>
            </a:r>
            <a:r>
              <a:rPr lang="en-US" altLang="ko-KR" dirty="0" smtClean="0"/>
              <a:t>)</a:t>
            </a:r>
            <a:r>
              <a:rPr lang="ja-JP" altLang="en-US" dirty="0" smtClean="0"/>
              <a:t>、中国語</a:t>
            </a:r>
            <a:r>
              <a:rPr lang="en-US" altLang="ko-KR" dirty="0" smtClean="0"/>
              <a:t>(</a:t>
            </a:r>
            <a:r>
              <a:rPr lang="ko-KR" altLang="en-US" dirty="0"/>
              <a:t>繁体</a:t>
            </a:r>
            <a:r>
              <a:rPr lang="en-US" altLang="ko-KR" dirty="0" smtClean="0"/>
              <a:t>)</a:t>
            </a:r>
            <a:r>
              <a:rPr lang="ja-JP" altLang="en-US" dirty="0" smtClean="0"/>
              <a:t>、ベトナム語を同時使用</a:t>
            </a:r>
            <a:r>
              <a:rPr lang="ko-KR" altLang="en-US" dirty="0" smtClean="0"/>
              <a:t> </a:t>
            </a:r>
            <a:endParaRPr lang="ko-KR" altLang="en-US" dirty="0"/>
          </a:p>
          <a:p>
            <a:pPr>
              <a:buClr>
                <a:schemeClr val="accent4"/>
              </a:buClr>
            </a:pPr>
            <a:r>
              <a:rPr lang="ja-JP" altLang="en-US" dirty="0"/>
              <a:t>ユーザ</a:t>
            </a:r>
            <a:r>
              <a:rPr lang="ja-JP" altLang="en-US" dirty="0" smtClean="0"/>
              <a:t>ー</a:t>
            </a:r>
            <a:r>
              <a:rPr lang="en-US" altLang="ko-KR" dirty="0" smtClean="0"/>
              <a:t>(</a:t>
            </a:r>
            <a:r>
              <a:rPr lang="en-US" altLang="ko-KR" dirty="0"/>
              <a:t>ID</a:t>
            </a:r>
            <a:r>
              <a:rPr lang="en-US" altLang="ko-KR" dirty="0" smtClean="0"/>
              <a:t>)</a:t>
            </a:r>
            <a:r>
              <a:rPr lang="ja-JP" altLang="en-US" dirty="0" smtClean="0"/>
              <a:t>別に言語を自由に選択可能</a:t>
            </a:r>
            <a:endParaRPr lang="ko-KR" altLang="en-US" dirty="0"/>
          </a:p>
          <a:p>
            <a:pPr>
              <a:buClr>
                <a:schemeClr val="accent4"/>
              </a:buClr>
            </a:pPr>
            <a:r>
              <a:rPr lang="en-US" altLang="ko-KR" dirty="0" smtClean="0"/>
              <a:t>ERP</a:t>
            </a:r>
            <a:r>
              <a:rPr lang="ja-JP" altLang="en-US" dirty="0" smtClean="0"/>
              <a:t>のメニューと入力データを各言語別に選択可能</a:t>
            </a:r>
            <a:endParaRPr lang="ko-KR" altLang="en-US" dirty="0"/>
          </a:p>
          <a:p>
            <a:pPr>
              <a:buClr>
                <a:schemeClr val="accent4"/>
              </a:buClr>
            </a:pPr>
            <a:r>
              <a:rPr lang="ja-JP" altLang="en-US" dirty="0" smtClean="0"/>
              <a:t>言語のみではなく</a:t>
            </a:r>
            <a:r>
              <a:rPr lang="en-US" altLang="ko-KR" dirty="0" smtClean="0"/>
              <a:t>ERP</a:t>
            </a:r>
            <a:r>
              <a:rPr lang="ja-JP" altLang="en-US" dirty="0" smtClean="0"/>
              <a:t>を使用する国の現地税法、勘定科目、標準時間、基本通貨を設定することが可能</a:t>
            </a:r>
            <a:endParaRPr lang="ko-KR" altLang="en-US" dirty="0"/>
          </a:p>
          <a:p>
            <a:pPr>
              <a:buClr>
                <a:schemeClr val="accent4"/>
              </a:buClr>
            </a:pPr>
            <a:r>
              <a:rPr lang="ja-JP" altLang="en-US" dirty="0" smtClean="0"/>
              <a:t>中国など海外進出した工場と日本本社間のリアルタイム業務共有および統合管理</a:t>
            </a:r>
            <a:endParaRPr lang="ko-KR" altLang="en-US" dirty="0"/>
          </a:p>
        </p:txBody>
      </p:sp>
      <p:cxnSp>
        <p:nvCxnSpPr>
          <p:cNvPr id="7" name="직선 연결선 6"/>
          <p:cNvCxnSpPr/>
          <p:nvPr/>
        </p:nvCxnSpPr>
        <p:spPr>
          <a:xfrm>
            <a:off x="1790" y="3888581"/>
            <a:ext cx="1049916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32906" y="4327601"/>
            <a:ext cx="5154570" cy="334810"/>
          </a:xfrm>
          <a:prstGeom prst="rect">
            <a:avLst/>
          </a:prstGeom>
          <a:noFill/>
        </p:spPr>
        <p:txBody>
          <a:bodyPr wrap="square" lIns="87732" tIns="43866" rIns="87732" bIns="43866" rtlCol="0">
            <a:spAutoFit/>
          </a:bodyPr>
          <a:lstStyle>
            <a:defPPr>
              <a:defRPr lang="ko-KR"/>
            </a:defPPr>
            <a:lvl1pPr>
              <a:defRPr sz="1400" b="1" i="1" spc="100">
                <a:solidFill>
                  <a:srgbClr val="FF0000"/>
                </a:solidFill>
              </a:defRPr>
            </a:lvl1pPr>
          </a:lstStyle>
          <a:p>
            <a:r>
              <a:rPr lang="ja-JP" altLang="en-US" sz="1600" dirty="0" smtClean="0">
                <a:solidFill>
                  <a:schemeClr val="accent4"/>
                </a:solidFill>
              </a:rPr>
              <a:t>オンライン受発注システム　</a:t>
            </a:r>
            <a:r>
              <a:rPr lang="en-US" altLang="ja-JP" sz="1600" dirty="0" smtClean="0">
                <a:solidFill>
                  <a:schemeClr val="accent4"/>
                </a:solidFill>
              </a:rPr>
              <a:t>(</a:t>
            </a:r>
            <a:r>
              <a:rPr lang="ja-JP" altLang="en-US" sz="1600" dirty="0" smtClean="0">
                <a:solidFill>
                  <a:schemeClr val="accent4"/>
                </a:solidFill>
              </a:rPr>
              <a:t>無料</a:t>
            </a:r>
            <a:r>
              <a:rPr lang="en-US" altLang="ja-JP" sz="1600" dirty="0" smtClean="0">
                <a:solidFill>
                  <a:schemeClr val="accent4"/>
                </a:solidFill>
              </a:rPr>
              <a:t>)</a:t>
            </a:r>
            <a:endParaRPr lang="ko-KR" altLang="en-US" sz="1600" dirty="0">
              <a:solidFill>
                <a:schemeClr val="accent4"/>
              </a:solidFill>
            </a:endParaRPr>
          </a:p>
        </p:txBody>
      </p:sp>
      <p:sp>
        <p:nvSpPr>
          <p:cNvPr id="10" name="TextBox 9"/>
          <p:cNvSpPr txBox="1"/>
          <p:nvPr/>
        </p:nvSpPr>
        <p:spPr>
          <a:xfrm>
            <a:off x="332906" y="4662054"/>
            <a:ext cx="5265760" cy="1242751"/>
          </a:xfrm>
          <a:prstGeom prst="rect">
            <a:avLst/>
          </a:prstGeom>
          <a:noFill/>
        </p:spPr>
        <p:txBody>
          <a:bodyPr wrap="square" lIns="87732" tIns="43866" rIns="87732" bIns="43866" rtlCol="0">
            <a:spAutoFit/>
          </a:bodyPr>
          <a:lstStyle>
            <a:defPPr>
              <a:defRPr lang="ko-KR"/>
            </a:defPPr>
            <a:lvl1pPr marL="171450" indent="-171450">
              <a:lnSpc>
                <a:spcPct val="150000"/>
              </a:lnSpc>
              <a:buClr>
                <a:srgbClr val="C00000"/>
              </a:buClr>
              <a:buFont typeface="Arial" pitchFamily="34" charset="0"/>
              <a:buChar char="•"/>
              <a:defRPr sz="1000"/>
            </a:lvl1pPr>
          </a:lstStyle>
          <a:p>
            <a:pPr>
              <a:buClr>
                <a:schemeClr val="accent4"/>
              </a:buClr>
            </a:pPr>
            <a:r>
              <a:rPr lang="ja-JP" altLang="en-US" dirty="0" smtClean="0"/>
              <a:t>取引先との受発注業務をオンラインで共有することができるシステムを提供</a:t>
            </a:r>
            <a:endParaRPr lang="ko-KR" altLang="en-US" dirty="0"/>
          </a:p>
          <a:p>
            <a:pPr>
              <a:buClr>
                <a:schemeClr val="accent4"/>
              </a:buClr>
            </a:pPr>
            <a:r>
              <a:rPr lang="ja-JP" altLang="en-US" dirty="0" smtClean="0"/>
              <a:t>電話やファックスなしでオンラインで注文を受け、承認と同時に</a:t>
            </a:r>
            <a:r>
              <a:rPr lang="en-US" altLang="ko-KR" dirty="0" smtClean="0"/>
              <a:t>ERP</a:t>
            </a:r>
            <a:r>
              <a:rPr lang="ja-JP" altLang="en-US" dirty="0" smtClean="0"/>
              <a:t>へ反映</a:t>
            </a:r>
            <a:endParaRPr lang="ko-KR" altLang="en-US" dirty="0"/>
          </a:p>
          <a:p>
            <a:pPr>
              <a:buClr>
                <a:schemeClr val="accent4"/>
              </a:buClr>
            </a:pPr>
            <a:r>
              <a:rPr lang="ja-JP" altLang="en-US" dirty="0" smtClean="0"/>
              <a:t>取引先注文が登録されるとメッセージでお知らせ転送</a:t>
            </a:r>
            <a:endParaRPr lang="ko-KR" altLang="en-US" dirty="0" smtClean="0"/>
          </a:p>
          <a:p>
            <a:pPr>
              <a:buClr>
                <a:schemeClr val="accent4"/>
              </a:buClr>
            </a:pPr>
            <a:r>
              <a:rPr lang="ja-JP" altLang="en-US" dirty="0" smtClean="0"/>
              <a:t>注文の承認有無及び進行状況を取引先がオンラインで直接確認</a:t>
            </a:r>
            <a:endParaRPr lang="ko-KR" altLang="en-US" dirty="0" smtClean="0"/>
          </a:p>
          <a:p>
            <a:pPr>
              <a:buClr>
                <a:schemeClr val="accent4"/>
              </a:buClr>
            </a:pPr>
            <a:r>
              <a:rPr lang="ja-JP" altLang="en-US" dirty="0" smtClean="0"/>
              <a:t>在庫現況</a:t>
            </a:r>
            <a:r>
              <a:rPr lang="ko-KR" altLang="en-US" dirty="0" smtClean="0"/>
              <a:t> </a:t>
            </a:r>
            <a:r>
              <a:rPr lang="en-US" altLang="ko-KR" dirty="0"/>
              <a:t>/ </a:t>
            </a:r>
            <a:r>
              <a:rPr lang="ja-JP" altLang="en-US" dirty="0" smtClean="0"/>
              <a:t>過去取引内訳</a:t>
            </a:r>
            <a:r>
              <a:rPr lang="ko-KR" altLang="en-US" dirty="0" smtClean="0"/>
              <a:t> </a:t>
            </a:r>
            <a:r>
              <a:rPr lang="en-US" altLang="ko-KR" dirty="0"/>
              <a:t>/ </a:t>
            </a:r>
            <a:r>
              <a:rPr lang="ja-JP" altLang="en-US" dirty="0" smtClean="0"/>
              <a:t>意見掲示板などを設定し活用可能</a:t>
            </a:r>
            <a:endParaRPr lang="ko-KR" altLang="en-US" dirty="0"/>
          </a:p>
        </p:txBody>
      </p:sp>
      <p:cxnSp>
        <p:nvCxnSpPr>
          <p:cNvPr id="14" name="직선 연결선 13"/>
          <p:cNvCxnSpPr/>
          <p:nvPr/>
        </p:nvCxnSpPr>
        <p:spPr>
          <a:xfrm flipV="1">
            <a:off x="1790" y="547895"/>
            <a:ext cx="10435614" cy="2447"/>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평행 사변형 14"/>
          <p:cNvSpPr/>
          <p:nvPr/>
        </p:nvSpPr>
        <p:spPr>
          <a:xfrm>
            <a:off x="9977943" y="0"/>
            <a:ext cx="601367" cy="540559"/>
          </a:xfrm>
          <a:prstGeom prst="parallelogram">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01919" tIns="50960" rIns="101919" bIns="50960" rtlCol="0" anchor="ctr"/>
          <a:lstStyle/>
          <a:p>
            <a:pPr algn="ctr"/>
            <a:endParaRPr lang="ko-KR" altLang="en-US"/>
          </a:p>
        </p:txBody>
      </p:sp>
      <p:pic>
        <p:nvPicPr>
          <p:cNvPr id="9" name="그림 8"/>
          <p:cNvPicPr>
            <a:picLocks noChangeAspect="1"/>
          </p:cNvPicPr>
          <p:nvPr/>
        </p:nvPicPr>
        <p:blipFill>
          <a:blip r:embed="rId2"/>
          <a:stretch>
            <a:fillRect/>
          </a:stretch>
        </p:blipFill>
        <p:spPr>
          <a:xfrm>
            <a:off x="5310633" y="805748"/>
            <a:ext cx="5146395" cy="2794801"/>
          </a:xfrm>
          <a:prstGeom prst="rect">
            <a:avLst/>
          </a:prstGeom>
        </p:spPr>
      </p:pic>
      <p:pic>
        <p:nvPicPr>
          <p:cNvPr id="3" name="그림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7685" y="4135121"/>
            <a:ext cx="3863340" cy="2884494"/>
          </a:xfrm>
          <a:prstGeom prst="rect">
            <a:avLst/>
          </a:prstGeom>
        </p:spPr>
      </p:pic>
    </p:spTree>
    <p:extLst>
      <p:ext uri="{BB962C8B-B14F-4D97-AF65-F5344CB8AC3E}">
        <p14:creationId xmlns:p14="http://schemas.microsoft.com/office/powerpoint/2010/main" val="9244144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0" y="3"/>
            <a:ext cx="10909300" cy="540558"/>
          </a:xfrm>
        </p:spPr>
        <p:txBody>
          <a:bodyPr>
            <a:normAutofit/>
          </a:bodyPr>
          <a:lstStyle/>
          <a:p>
            <a:pPr algn="l"/>
            <a:r>
              <a:rPr lang="en-US" altLang="ko-KR" sz="2200" dirty="0">
                <a:solidFill>
                  <a:schemeClr val="tx1">
                    <a:lumMod val="50000"/>
                    <a:lumOff val="50000"/>
                  </a:schemeClr>
                </a:solidFill>
              </a:rPr>
              <a:t>	</a:t>
            </a:r>
            <a:r>
              <a:rPr lang="ja-JP" altLang="en-US" sz="2200" dirty="0">
                <a:solidFill>
                  <a:schemeClr val="tx1">
                    <a:lumMod val="50000"/>
                    <a:lumOff val="50000"/>
                  </a:schemeClr>
                </a:solidFill>
              </a:rPr>
              <a:t>追加</a:t>
            </a:r>
            <a:r>
              <a:rPr lang="ja-JP" altLang="en-US" sz="2200" dirty="0" smtClean="0">
                <a:solidFill>
                  <a:schemeClr val="tx1">
                    <a:lumMod val="50000"/>
                    <a:lumOff val="50000"/>
                  </a:schemeClr>
                </a:solidFill>
              </a:rPr>
              <a:t>サービス</a:t>
            </a:r>
            <a:endParaRPr lang="ko-KR" altLang="en-US" sz="2200" dirty="0">
              <a:solidFill>
                <a:schemeClr val="tx1">
                  <a:lumMod val="50000"/>
                  <a:lumOff val="50000"/>
                </a:schemeClr>
              </a:solidFill>
            </a:endParaRPr>
          </a:p>
        </p:txBody>
      </p:sp>
      <p:sp>
        <p:nvSpPr>
          <p:cNvPr id="6" name="TextBox 5"/>
          <p:cNvSpPr txBox="1"/>
          <p:nvPr/>
        </p:nvSpPr>
        <p:spPr>
          <a:xfrm>
            <a:off x="332906" y="720229"/>
            <a:ext cx="4861494" cy="334810"/>
          </a:xfrm>
          <a:prstGeom prst="rect">
            <a:avLst/>
          </a:prstGeom>
          <a:noFill/>
        </p:spPr>
        <p:txBody>
          <a:bodyPr wrap="square" lIns="87732" tIns="43866" rIns="87732" bIns="43866" rtlCol="0">
            <a:spAutoFit/>
          </a:bodyPr>
          <a:lstStyle>
            <a:defPPr>
              <a:defRPr lang="ko-KR"/>
            </a:defPPr>
            <a:lvl1pPr>
              <a:defRPr sz="1400" b="1" i="1" spc="100">
                <a:solidFill>
                  <a:schemeClr val="accent4"/>
                </a:solidFill>
              </a:defRPr>
            </a:lvl1pPr>
          </a:lstStyle>
          <a:p>
            <a:r>
              <a:rPr lang="ja-JP" altLang="en-US" sz="1600" dirty="0" smtClean="0"/>
              <a:t>グループウェア　</a:t>
            </a:r>
            <a:r>
              <a:rPr lang="en-US" altLang="ja-JP" sz="1600" dirty="0" smtClean="0"/>
              <a:t>(</a:t>
            </a:r>
            <a:r>
              <a:rPr lang="ja-JP" altLang="en-US" sz="1600" dirty="0" smtClean="0"/>
              <a:t>有料）</a:t>
            </a:r>
            <a:endParaRPr lang="ko-KR" altLang="en-US" sz="1600" dirty="0"/>
          </a:p>
        </p:txBody>
      </p:sp>
      <p:sp>
        <p:nvSpPr>
          <p:cNvPr id="7" name="TextBox 6"/>
          <p:cNvSpPr txBox="1"/>
          <p:nvPr/>
        </p:nvSpPr>
        <p:spPr>
          <a:xfrm>
            <a:off x="333878" y="1054681"/>
            <a:ext cx="4315366" cy="1473583"/>
          </a:xfrm>
          <a:prstGeom prst="rect">
            <a:avLst/>
          </a:prstGeom>
          <a:noFill/>
        </p:spPr>
        <p:txBody>
          <a:bodyPr wrap="square" lIns="87732" tIns="43866" rIns="87732" bIns="43866" rtlCol="0">
            <a:spAutoFit/>
          </a:bodyPr>
          <a:lstStyle>
            <a:defPPr>
              <a:defRPr lang="ko-KR"/>
            </a:defPPr>
            <a:lvl1pPr marL="171450" indent="-171450">
              <a:lnSpc>
                <a:spcPct val="150000"/>
              </a:lnSpc>
              <a:buClr>
                <a:schemeClr val="accent4"/>
              </a:buClr>
              <a:buFont typeface="Arial" pitchFamily="34" charset="0"/>
              <a:buChar char="•"/>
              <a:defRPr sz="1000"/>
            </a:lvl1pPr>
          </a:lstStyle>
          <a:p>
            <a:pPr>
              <a:buClr>
                <a:schemeClr val="accent4"/>
              </a:buClr>
            </a:pPr>
            <a:r>
              <a:rPr lang="ja-JP" altLang="en-US" dirty="0"/>
              <a:t>電</a:t>
            </a:r>
            <a:r>
              <a:rPr lang="ja-JP" altLang="en-US" dirty="0" smtClean="0"/>
              <a:t>子</a:t>
            </a:r>
            <a:r>
              <a:rPr lang="ja-JP" altLang="en-US" dirty="0"/>
              <a:t>決</a:t>
            </a:r>
            <a:r>
              <a:rPr lang="ja-JP" altLang="en-US" dirty="0" smtClean="0"/>
              <a:t>裁、業務管理、情報共有が可能</a:t>
            </a:r>
            <a:endParaRPr lang="en-US" altLang="ja-JP" dirty="0" smtClean="0"/>
          </a:p>
          <a:p>
            <a:pPr>
              <a:buClr>
                <a:schemeClr val="accent4"/>
              </a:buClr>
            </a:pPr>
            <a:r>
              <a:rPr lang="ja-JP" altLang="en-US" dirty="0"/>
              <a:t>各</a:t>
            </a:r>
            <a:r>
              <a:rPr lang="ja-JP" altLang="en-US" dirty="0" smtClean="0"/>
              <a:t>種の伝票との連動が可能であり、ファイル</a:t>
            </a:r>
            <a:r>
              <a:rPr lang="en-US" altLang="ja-JP" dirty="0" smtClean="0"/>
              <a:t>/</a:t>
            </a:r>
            <a:r>
              <a:rPr lang="ja-JP" altLang="en-US" dirty="0" smtClean="0"/>
              <a:t>イメージファイル管理</a:t>
            </a:r>
            <a:endParaRPr lang="en-US" altLang="ja-JP" dirty="0" smtClean="0"/>
          </a:p>
          <a:p>
            <a:pPr>
              <a:buClr>
                <a:schemeClr val="accent4"/>
              </a:buClr>
            </a:pPr>
            <a:r>
              <a:rPr lang="ja-JP" altLang="en-US" dirty="0"/>
              <a:t>ユーザ</a:t>
            </a:r>
            <a:r>
              <a:rPr lang="ja-JP" altLang="en-US" dirty="0" smtClean="0"/>
              <a:t>ー様の業務管理の特徴に合わせて掲示板の作成可能</a:t>
            </a:r>
            <a:endParaRPr lang="en-US" altLang="ja-JP" dirty="0" smtClean="0"/>
          </a:p>
          <a:p>
            <a:pPr>
              <a:buClr>
                <a:schemeClr val="accent4"/>
              </a:buClr>
            </a:pPr>
            <a:r>
              <a:rPr lang="ja-JP" altLang="en-US" dirty="0"/>
              <a:t>顧</a:t>
            </a:r>
            <a:r>
              <a:rPr lang="ja-JP" altLang="en-US" dirty="0" smtClean="0"/>
              <a:t>客</a:t>
            </a:r>
            <a:r>
              <a:rPr lang="ja-JP" altLang="en-US" dirty="0"/>
              <a:t>管</a:t>
            </a:r>
            <a:r>
              <a:rPr lang="ja-JP" altLang="en-US" dirty="0" smtClean="0"/>
              <a:t>理</a:t>
            </a:r>
            <a:r>
              <a:rPr lang="en-US" altLang="ja-JP" dirty="0" smtClean="0"/>
              <a:t>(CRM)</a:t>
            </a:r>
            <a:r>
              <a:rPr lang="ja-JP" altLang="en-US" dirty="0" smtClean="0"/>
              <a:t>、プルジェクト管理機能</a:t>
            </a:r>
            <a:endParaRPr lang="en-US" altLang="ja-JP" dirty="0" smtClean="0"/>
          </a:p>
          <a:p>
            <a:pPr>
              <a:buClr>
                <a:schemeClr val="accent4"/>
              </a:buClr>
            </a:pPr>
            <a:r>
              <a:rPr lang="ja-JP" altLang="en-US" b="1" dirty="0" smtClean="0"/>
              <a:t>基本</a:t>
            </a:r>
            <a:r>
              <a:rPr lang="en-US" altLang="ja-JP" b="1" dirty="0" smtClean="0"/>
              <a:t>10</a:t>
            </a:r>
            <a:r>
              <a:rPr lang="ja-JP" altLang="en-US" b="1" dirty="0" smtClean="0"/>
              <a:t>名様分は無料で提供</a:t>
            </a:r>
            <a:r>
              <a:rPr lang="ja-JP" altLang="en-US" b="1" dirty="0"/>
              <a:t>、</a:t>
            </a:r>
            <a:r>
              <a:rPr lang="en-US" altLang="ja-JP" b="1" dirty="0" smtClean="0"/>
              <a:t>5</a:t>
            </a:r>
            <a:r>
              <a:rPr lang="ja-JP" altLang="en-US" b="1" dirty="0" smtClean="0"/>
              <a:t>名様単位の追加で</a:t>
            </a:r>
            <a:r>
              <a:rPr lang="en-US" altLang="ja-JP" b="1" dirty="0" smtClean="0"/>
              <a:t>1,000</a:t>
            </a:r>
            <a:r>
              <a:rPr lang="ja-JP" altLang="en-US" b="1" dirty="0" smtClean="0"/>
              <a:t>円</a:t>
            </a:r>
            <a:r>
              <a:rPr lang="en-US" altLang="ja-JP" b="1" dirty="0" smtClean="0"/>
              <a:t>/</a:t>
            </a:r>
            <a:r>
              <a:rPr lang="ja-JP" altLang="en-US" b="1" dirty="0" smtClean="0"/>
              <a:t>月を追加請求</a:t>
            </a:r>
            <a:endParaRPr lang="en-US" altLang="ja-JP" b="1" dirty="0" smtClean="0"/>
          </a:p>
          <a:p>
            <a:pPr marL="0" indent="0">
              <a:buClr>
                <a:schemeClr val="accent4"/>
              </a:buClr>
              <a:buNone/>
            </a:pPr>
            <a:endParaRPr lang="ko-KR" altLang="en-US" dirty="0"/>
          </a:p>
        </p:txBody>
      </p:sp>
      <p:cxnSp>
        <p:nvCxnSpPr>
          <p:cNvPr id="8" name="직선 연결선 7"/>
          <p:cNvCxnSpPr/>
          <p:nvPr/>
        </p:nvCxnSpPr>
        <p:spPr>
          <a:xfrm>
            <a:off x="408342" y="3888581"/>
            <a:ext cx="1049916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32906" y="4327601"/>
            <a:ext cx="5154570" cy="334810"/>
          </a:xfrm>
          <a:prstGeom prst="rect">
            <a:avLst/>
          </a:prstGeom>
          <a:noFill/>
        </p:spPr>
        <p:txBody>
          <a:bodyPr wrap="square" lIns="87732" tIns="43866" rIns="87732" bIns="43866" rtlCol="0">
            <a:spAutoFit/>
          </a:bodyPr>
          <a:lstStyle>
            <a:defPPr>
              <a:defRPr lang="ko-KR"/>
            </a:defPPr>
            <a:lvl1pPr>
              <a:defRPr sz="1400" b="1" i="1" spc="100">
                <a:solidFill>
                  <a:schemeClr val="accent4"/>
                </a:solidFill>
              </a:defRPr>
            </a:lvl1pPr>
          </a:lstStyle>
          <a:p>
            <a:r>
              <a:rPr lang="ja-JP" altLang="en-US" sz="1600" dirty="0" smtClean="0"/>
              <a:t>モバイル</a:t>
            </a:r>
            <a:r>
              <a:rPr lang="en-US" altLang="ko-KR" sz="1600" dirty="0" smtClean="0"/>
              <a:t>ERP</a:t>
            </a:r>
            <a:endParaRPr lang="ko-KR" altLang="en-US" sz="1600" dirty="0"/>
          </a:p>
        </p:txBody>
      </p:sp>
      <p:sp>
        <p:nvSpPr>
          <p:cNvPr id="11" name="TextBox 10"/>
          <p:cNvSpPr txBox="1"/>
          <p:nvPr/>
        </p:nvSpPr>
        <p:spPr>
          <a:xfrm>
            <a:off x="332906" y="4662054"/>
            <a:ext cx="5265760" cy="1935248"/>
          </a:xfrm>
          <a:prstGeom prst="rect">
            <a:avLst/>
          </a:prstGeom>
          <a:noFill/>
        </p:spPr>
        <p:txBody>
          <a:bodyPr wrap="square" lIns="87732" tIns="43866" rIns="87732" bIns="43866" rtlCol="0">
            <a:spAutoFit/>
          </a:bodyPr>
          <a:lstStyle>
            <a:defPPr>
              <a:defRPr lang="ko-KR"/>
            </a:defPPr>
            <a:lvl1pPr marL="171450" indent="-171450">
              <a:lnSpc>
                <a:spcPct val="150000"/>
              </a:lnSpc>
              <a:buClr>
                <a:schemeClr val="accent4"/>
              </a:buClr>
              <a:buFont typeface="Arial" pitchFamily="34" charset="0"/>
              <a:buChar char="•"/>
              <a:defRPr sz="1000"/>
            </a:lvl1pPr>
          </a:lstStyle>
          <a:p>
            <a:r>
              <a:rPr lang="ja-JP" altLang="en-US" dirty="0"/>
              <a:t>モバイ</a:t>
            </a:r>
            <a:r>
              <a:rPr lang="ja-JP" altLang="en-US" dirty="0" smtClean="0"/>
              <a:t>ルでも</a:t>
            </a:r>
            <a:r>
              <a:rPr lang="en-US" altLang="ko-KR" dirty="0" smtClean="0"/>
              <a:t>EPP</a:t>
            </a:r>
            <a:r>
              <a:rPr lang="ja-JP" altLang="en-US" dirty="0" smtClean="0"/>
              <a:t>の全機能を同じく使用可能</a:t>
            </a:r>
            <a:endParaRPr lang="ko-KR" altLang="en-US" dirty="0"/>
          </a:p>
          <a:p>
            <a:r>
              <a:rPr lang="ja-JP" altLang="en-US" dirty="0" smtClean="0"/>
              <a:t>在庫現況、資金日報、電子決裁など移動中でも全ての帳簿、出力物の照会可能</a:t>
            </a:r>
            <a:endParaRPr lang="ko-KR" altLang="en-US" dirty="0"/>
          </a:p>
          <a:p>
            <a:r>
              <a:rPr lang="ja-JP" altLang="en-US" dirty="0" smtClean="0"/>
              <a:t>海外や地方へ出張の際も、どこでも文書を決裁し、業務の指示が可能</a:t>
            </a:r>
            <a:endParaRPr lang="ko-KR" altLang="en-US" dirty="0" smtClean="0"/>
          </a:p>
          <a:p>
            <a:r>
              <a:rPr lang="en-US" altLang="ko-KR" dirty="0" smtClean="0"/>
              <a:t>ERP</a:t>
            </a:r>
            <a:r>
              <a:rPr lang="ja-JP" altLang="en-US" dirty="0" smtClean="0"/>
              <a:t>へ登録された品目のバーコードラベルをスマートフォンのカメラ機能を使いスキャン、出庫処理が可能</a:t>
            </a:r>
            <a:endParaRPr lang="en-US" altLang="ko-KR" dirty="0" smtClean="0"/>
          </a:p>
          <a:p>
            <a:r>
              <a:rPr lang="ja-JP" altLang="en-US" dirty="0" smtClean="0"/>
              <a:t>取引明細書のイメージを撮影し、発注書、購買伝票で保存可能</a:t>
            </a:r>
            <a:r>
              <a:rPr lang="ko-KR" altLang="en-US" dirty="0" smtClean="0"/>
              <a:t> </a:t>
            </a:r>
            <a:endParaRPr lang="ko-KR" altLang="en-US" dirty="0"/>
          </a:p>
          <a:p>
            <a:r>
              <a:rPr lang="ja-JP" altLang="en-US" dirty="0"/>
              <a:t>アプリ</a:t>
            </a:r>
            <a:r>
              <a:rPr lang="en-US" altLang="ko-KR" dirty="0" smtClean="0"/>
              <a:t>(App)</a:t>
            </a:r>
            <a:r>
              <a:rPr lang="ja-JP" altLang="en-US" dirty="0" smtClean="0"/>
              <a:t>を利用し、作成した販売伝票を</a:t>
            </a:r>
            <a:r>
              <a:rPr lang="en-US" altLang="ko-KR" dirty="0" smtClean="0"/>
              <a:t>ERP</a:t>
            </a:r>
            <a:r>
              <a:rPr lang="ja-JP" altLang="en-US" dirty="0" smtClean="0"/>
              <a:t>へ転送、取引明細書メール送信</a:t>
            </a:r>
            <a:endParaRPr lang="ko-KR" altLang="en-US" dirty="0" smtClean="0"/>
          </a:p>
          <a:p>
            <a:r>
              <a:rPr lang="ja-JP" altLang="en-US" dirty="0" smtClean="0"/>
              <a:t>事務所と離れた遠距離倉庫や店舗で在庫管理を行うために有効活用</a:t>
            </a:r>
            <a:endParaRPr lang="ko-KR" altLang="en-US" dirty="0"/>
          </a:p>
        </p:txBody>
      </p:sp>
      <p:sp>
        <p:nvSpPr>
          <p:cNvPr id="15" name="평행 사변형 14"/>
          <p:cNvSpPr/>
          <p:nvPr/>
        </p:nvSpPr>
        <p:spPr>
          <a:xfrm flipH="1">
            <a:off x="289786" y="0"/>
            <a:ext cx="601367" cy="540559"/>
          </a:xfrm>
          <a:prstGeom prst="parallelogram">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01919" tIns="50960" rIns="101919" bIns="50960" rtlCol="0" anchor="ctr"/>
          <a:lstStyle/>
          <a:p>
            <a:pPr algn="ctr"/>
            <a:endParaRPr lang="ko-KR" altLang="en-US"/>
          </a:p>
        </p:txBody>
      </p:sp>
      <p:cxnSp>
        <p:nvCxnSpPr>
          <p:cNvPr id="16" name="직선 연결선 15"/>
          <p:cNvCxnSpPr/>
          <p:nvPr/>
        </p:nvCxnSpPr>
        <p:spPr>
          <a:xfrm>
            <a:off x="427560" y="547895"/>
            <a:ext cx="10479951"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122" name="Picture 2" descr="C:\Users\08011손동천\Desktop\마케팅팀자료\28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4850" y="4327601"/>
            <a:ext cx="3258907" cy="3289269"/>
          </a:xfrm>
          <a:prstGeom prst="rect">
            <a:avLst/>
          </a:prstGeom>
          <a:noFill/>
          <a:extLst>
            <a:ext uri="{909E8E84-426E-40DD-AFC4-6F175D3DCCD1}">
              <a14:hiddenFill xmlns:a14="http://schemas.microsoft.com/office/drawing/2010/main">
                <a:solidFill>
                  <a:srgbClr val="FFFFFF"/>
                </a:solidFill>
              </a14:hiddenFill>
            </a:ext>
          </a:extLst>
        </p:spPr>
      </p:pic>
      <p:pic>
        <p:nvPicPr>
          <p:cNvPr id="3" name="그림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2842" y="4248621"/>
            <a:ext cx="3384376" cy="3423959"/>
          </a:xfrm>
          <a:prstGeom prst="rect">
            <a:avLst/>
          </a:prstGeom>
        </p:spPr>
      </p:pic>
      <p:pic>
        <p:nvPicPr>
          <p:cNvPr id="5" name="그림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2602" y="701445"/>
            <a:ext cx="3446528" cy="2467352"/>
          </a:xfrm>
          <a:prstGeom prst="rect">
            <a:avLst/>
          </a:prstGeom>
        </p:spPr>
      </p:pic>
      <p:pic>
        <p:nvPicPr>
          <p:cNvPr id="4" name="그림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3463" y="2115140"/>
            <a:ext cx="3936797" cy="1593422"/>
          </a:xfrm>
          <a:prstGeom prst="rect">
            <a:avLst/>
          </a:prstGeom>
        </p:spPr>
      </p:pic>
    </p:spTree>
    <p:extLst>
      <p:ext uri="{BB962C8B-B14F-4D97-AF65-F5344CB8AC3E}">
        <p14:creationId xmlns:p14="http://schemas.microsoft.com/office/powerpoint/2010/main" val="18855145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4237"/>
            <a:ext cx="10909300" cy="7198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300077" y="777721"/>
            <a:ext cx="7610599" cy="334810"/>
          </a:xfrm>
          <a:prstGeom prst="rect">
            <a:avLst/>
          </a:prstGeom>
          <a:noFill/>
        </p:spPr>
        <p:txBody>
          <a:bodyPr wrap="square" lIns="87732" tIns="43866" rIns="87732" bIns="43866" rtlCol="0">
            <a:spAutoFit/>
          </a:bodyPr>
          <a:lstStyle>
            <a:defPPr>
              <a:defRPr lang="ko-KR"/>
            </a:defPPr>
            <a:lvl1pPr>
              <a:defRPr sz="1800" b="1" i="1" spc="100">
                <a:solidFill>
                  <a:schemeClr val="accent6"/>
                </a:solidFill>
              </a:defRPr>
            </a:lvl1pPr>
          </a:lstStyle>
          <a:p>
            <a:r>
              <a:rPr lang="ja-JP" altLang="en-US" sz="1600" dirty="0" smtClean="0">
                <a:solidFill>
                  <a:schemeClr val="accent5"/>
                </a:solidFill>
              </a:rPr>
              <a:t>イーカウントを導入される企業様の</a:t>
            </a:r>
            <a:r>
              <a:rPr lang="en-US" altLang="ko-KR" sz="1600" dirty="0" smtClean="0">
                <a:solidFill>
                  <a:schemeClr val="accent5"/>
                </a:solidFill>
              </a:rPr>
              <a:t>ERP</a:t>
            </a:r>
            <a:r>
              <a:rPr lang="ja-JP" altLang="en-US" sz="1600" dirty="0" smtClean="0">
                <a:solidFill>
                  <a:schemeClr val="accent5"/>
                </a:solidFill>
              </a:rPr>
              <a:t>成功率は</a:t>
            </a:r>
            <a:r>
              <a:rPr lang="en-US" altLang="ko-KR" sz="1600" dirty="0" smtClean="0">
                <a:solidFill>
                  <a:schemeClr val="accent5"/>
                </a:solidFill>
              </a:rPr>
              <a:t>95%</a:t>
            </a:r>
            <a:r>
              <a:rPr lang="ja-JP" altLang="en-US" sz="1600" dirty="0" smtClean="0">
                <a:solidFill>
                  <a:schemeClr val="accent5"/>
                </a:solidFill>
              </a:rPr>
              <a:t>以上を保証します。</a:t>
            </a:r>
            <a:endParaRPr lang="ko-KR" altLang="en-US" sz="1600" dirty="0">
              <a:solidFill>
                <a:schemeClr val="accent5"/>
              </a:solidFill>
            </a:endParaRPr>
          </a:p>
        </p:txBody>
      </p:sp>
      <p:sp>
        <p:nvSpPr>
          <p:cNvPr id="3" name="직사각형 2"/>
          <p:cNvSpPr/>
          <p:nvPr/>
        </p:nvSpPr>
        <p:spPr>
          <a:xfrm>
            <a:off x="2018268" y="1602127"/>
            <a:ext cx="8260358" cy="979909"/>
          </a:xfrm>
          <a:prstGeom prst="rect">
            <a:avLst/>
          </a:prstGeom>
          <a:solidFill>
            <a:schemeClr val="bg2"/>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919" tIns="50960" rIns="101919" bIns="50960" rtlCol="0" anchor="ctr"/>
          <a:lstStyle/>
          <a:p>
            <a:pPr algn="ctr"/>
            <a:endParaRPr lang="ko-KR" altLang="en-US"/>
          </a:p>
        </p:txBody>
      </p:sp>
      <p:sp>
        <p:nvSpPr>
          <p:cNvPr id="30" name="직사각형 29"/>
          <p:cNvSpPr/>
          <p:nvPr/>
        </p:nvSpPr>
        <p:spPr>
          <a:xfrm>
            <a:off x="557807" y="1438809"/>
            <a:ext cx="2376499" cy="571614"/>
          </a:xfrm>
          <a:prstGeom prst="rect">
            <a:avLst/>
          </a:prstGeom>
        </p:spPr>
        <p:style>
          <a:lnRef idx="1">
            <a:schemeClr val="accent5"/>
          </a:lnRef>
          <a:fillRef idx="3">
            <a:schemeClr val="accent5"/>
          </a:fillRef>
          <a:effectRef idx="2">
            <a:schemeClr val="accent5"/>
          </a:effectRef>
          <a:fontRef idx="minor">
            <a:schemeClr val="lt1"/>
          </a:fontRef>
        </p:style>
        <p:txBody>
          <a:bodyPr lIns="101919" tIns="50960" rIns="101919" bIns="50960" rtlCol="0" anchor="ctr"/>
          <a:lstStyle/>
          <a:p>
            <a:pPr algn="ctr"/>
            <a:r>
              <a:rPr lang="ja-JP" altLang="en-US" sz="1300" b="1" dirty="0" smtClean="0">
                <a:effectLst>
                  <a:outerShdw blurRad="38100" dist="38100" dir="2700000" algn="tl">
                    <a:srgbClr val="000000">
                      <a:alpha val="43137"/>
                    </a:srgbClr>
                  </a:outerShdw>
                </a:effectLst>
              </a:rPr>
              <a:t>最高の顧客相談</a:t>
            </a:r>
            <a:endParaRPr lang="ko-KR" altLang="en-US" sz="1300" b="1" dirty="0">
              <a:effectLst>
                <a:outerShdw blurRad="38100" dist="38100" dir="2700000" algn="tl">
                  <a:srgbClr val="000000">
                    <a:alpha val="43137"/>
                  </a:srgbClr>
                </a:outerShdw>
              </a:effectLst>
            </a:endParaRPr>
          </a:p>
        </p:txBody>
      </p:sp>
      <p:sp>
        <p:nvSpPr>
          <p:cNvPr id="34" name="직사각형 33"/>
          <p:cNvSpPr/>
          <p:nvPr/>
        </p:nvSpPr>
        <p:spPr>
          <a:xfrm>
            <a:off x="2018268" y="2745354"/>
            <a:ext cx="8260357" cy="979909"/>
          </a:xfrm>
          <a:prstGeom prst="rect">
            <a:avLst/>
          </a:prstGeom>
          <a:solidFill>
            <a:schemeClr val="bg2"/>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919" tIns="50960" rIns="101919" bIns="50960" rtlCol="0" anchor="ctr"/>
          <a:lstStyle/>
          <a:p>
            <a:pPr algn="ctr"/>
            <a:endParaRPr lang="ko-KR" altLang="en-US"/>
          </a:p>
        </p:txBody>
      </p:sp>
      <p:sp>
        <p:nvSpPr>
          <p:cNvPr id="28" name="직사각형 27"/>
          <p:cNvSpPr/>
          <p:nvPr/>
        </p:nvSpPr>
        <p:spPr>
          <a:xfrm>
            <a:off x="557807" y="2582036"/>
            <a:ext cx="2376499" cy="571614"/>
          </a:xfrm>
          <a:prstGeom prst="rect">
            <a:avLst/>
          </a:prstGeom>
        </p:spPr>
        <p:style>
          <a:lnRef idx="1">
            <a:schemeClr val="accent5"/>
          </a:lnRef>
          <a:fillRef idx="3">
            <a:schemeClr val="accent5"/>
          </a:fillRef>
          <a:effectRef idx="2">
            <a:schemeClr val="accent5"/>
          </a:effectRef>
          <a:fontRef idx="minor">
            <a:schemeClr val="lt1"/>
          </a:fontRef>
        </p:style>
        <p:txBody>
          <a:bodyPr lIns="101919" tIns="50960" rIns="101919" bIns="50960" rtlCol="0" anchor="ctr"/>
          <a:lstStyle/>
          <a:p>
            <a:pPr algn="ctr"/>
            <a:r>
              <a:rPr lang="ja-JP" altLang="en-US" sz="1300" b="1" dirty="0" smtClean="0">
                <a:effectLst>
                  <a:outerShdw blurRad="38100" dist="38100" dir="2700000" algn="tl">
                    <a:srgbClr val="000000">
                      <a:alpha val="43137"/>
                    </a:srgbClr>
                  </a:outerShdw>
                </a:effectLst>
              </a:rPr>
              <a:t>オンラインサポート</a:t>
            </a:r>
            <a:endParaRPr lang="ko-KR" altLang="en-US" sz="1300" b="1" dirty="0">
              <a:effectLst>
                <a:outerShdw blurRad="38100" dist="38100" dir="2700000" algn="tl">
                  <a:srgbClr val="000000">
                    <a:alpha val="43137"/>
                  </a:srgbClr>
                </a:outerShdw>
              </a:effectLst>
            </a:endParaRPr>
          </a:p>
        </p:txBody>
      </p:sp>
      <p:sp>
        <p:nvSpPr>
          <p:cNvPr id="35" name="직사각형 34"/>
          <p:cNvSpPr/>
          <p:nvPr/>
        </p:nvSpPr>
        <p:spPr>
          <a:xfrm>
            <a:off x="1987972" y="3888581"/>
            <a:ext cx="8290654" cy="979909"/>
          </a:xfrm>
          <a:prstGeom prst="rect">
            <a:avLst/>
          </a:prstGeom>
          <a:solidFill>
            <a:schemeClr val="bg2"/>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919" tIns="50960" rIns="101919" bIns="50960" rtlCol="0" anchor="ctr"/>
          <a:lstStyle/>
          <a:p>
            <a:pPr algn="ctr"/>
            <a:endParaRPr lang="ko-KR" altLang="en-US"/>
          </a:p>
        </p:txBody>
      </p:sp>
      <p:sp>
        <p:nvSpPr>
          <p:cNvPr id="31" name="직사각형 30"/>
          <p:cNvSpPr/>
          <p:nvPr/>
        </p:nvSpPr>
        <p:spPr>
          <a:xfrm>
            <a:off x="557807" y="3725263"/>
            <a:ext cx="2376499" cy="571614"/>
          </a:xfrm>
          <a:prstGeom prst="rect">
            <a:avLst/>
          </a:prstGeom>
        </p:spPr>
        <p:style>
          <a:lnRef idx="1">
            <a:schemeClr val="accent5"/>
          </a:lnRef>
          <a:fillRef idx="3">
            <a:schemeClr val="accent5"/>
          </a:fillRef>
          <a:effectRef idx="2">
            <a:schemeClr val="accent5"/>
          </a:effectRef>
          <a:fontRef idx="minor">
            <a:schemeClr val="lt1"/>
          </a:fontRef>
        </p:style>
        <p:txBody>
          <a:bodyPr lIns="101919" tIns="50960" rIns="101919" bIns="50960" rtlCol="0" anchor="ctr"/>
          <a:lstStyle/>
          <a:p>
            <a:pPr algn="ctr"/>
            <a:r>
              <a:rPr lang="ja-JP" altLang="en-US" sz="1300" b="1" dirty="0" smtClean="0">
                <a:effectLst>
                  <a:outerShdw blurRad="38100" dist="38100" dir="2700000" algn="tl">
                    <a:srgbClr val="000000">
                      <a:alpha val="43137"/>
                    </a:srgbClr>
                  </a:outerShdw>
                </a:effectLst>
              </a:rPr>
              <a:t>システムアップグレード</a:t>
            </a:r>
            <a:endParaRPr lang="ko-KR" altLang="en-US" sz="1300" b="1" dirty="0">
              <a:effectLst>
                <a:outerShdw blurRad="38100" dist="38100" dir="2700000" algn="tl">
                  <a:srgbClr val="000000">
                    <a:alpha val="43137"/>
                  </a:srgbClr>
                </a:outerShdw>
              </a:effectLst>
            </a:endParaRPr>
          </a:p>
        </p:txBody>
      </p:sp>
      <p:sp>
        <p:nvSpPr>
          <p:cNvPr id="36" name="직사각형 35"/>
          <p:cNvSpPr/>
          <p:nvPr/>
        </p:nvSpPr>
        <p:spPr>
          <a:xfrm>
            <a:off x="1987972" y="5031828"/>
            <a:ext cx="8290653" cy="979909"/>
          </a:xfrm>
          <a:prstGeom prst="rect">
            <a:avLst/>
          </a:prstGeom>
          <a:solidFill>
            <a:schemeClr val="bg2"/>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919" tIns="50960" rIns="101919" bIns="50960" rtlCol="0" anchor="ctr"/>
          <a:lstStyle/>
          <a:p>
            <a:pPr algn="ctr"/>
            <a:endParaRPr lang="ko-KR" altLang="en-US"/>
          </a:p>
        </p:txBody>
      </p:sp>
      <p:sp>
        <p:nvSpPr>
          <p:cNvPr id="29" name="직사각형 28"/>
          <p:cNvSpPr/>
          <p:nvPr/>
        </p:nvSpPr>
        <p:spPr>
          <a:xfrm>
            <a:off x="557807" y="4868490"/>
            <a:ext cx="2376499" cy="601060"/>
          </a:xfrm>
          <a:prstGeom prst="rect">
            <a:avLst/>
          </a:prstGeom>
        </p:spPr>
        <p:style>
          <a:lnRef idx="1">
            <a:schemeClr val="accent5"/>
          </a:lnRef>
          <a:fillRef idx="3">
            <a:schemeClr val="accent5"/>
          </a:fillRef>
          <a:effectRef idx="2">
            <a:schemeClr val="accent5"/>
          </a:effectRef>
          <a:fontRef idx="minor">
            <a:schemeClr val="lt1"/>
          </a:fontRef>
        </p:style>
        <p:txBody>
          <a:bodyPr lIns="101919" tIns="50960" rIns="101919" bIns="50960" rtlCol="0" anchor="ctr"/>
          <a:lstStyle/>
          <a:p>
            <a:pPr algn="ctr"/>
            <a:r>
              <a:rPr lang="ja-JP" altLang="en-US" sz="1300" b="1" dirty="0" smtClean="0">
                <a:effectLst>
                  <a:outerShdw blurRad="38100" dist="38100" dir="2700000" algn="tl">
                    <a:srgbClr val="000000">
                      <a:alpha val="43137"/>
                    </a:srgbClr>
                  </a:outerShdw>
                </a:effectLst>
              </a:rPr>
              <a:t>マニュアル提供</a:t>
            </a:r>
            <a:endParaRPr lang="ko-KR" altLang="en-US" sz="1300" b="1" dirty="0">
              <a:effectLst>
                <a:outerShdw blurRad="38100" dist="38100" dir="2700000" algn="tl">
                  <a:srgbClr val="000000">
                    <a:alpha val="43137"/>
                  </a:srgbClr>
                </a:outerShdw>
              </a:effectLst>
            </a:endParaRPr>
          </a:p>
        </p:txBody>
      </p:sp>
      <p:sp>
        <p:nvSpPr>
          <p:cNvPr id="37" name="TextBox 36"/>
          <p:cNvSpPr txBox="1"/>
          <p:nvPr/>
        </p:nvSpPr>
        <p:spPr>
          <a:xfrm>
            <a:off x="3257324" y="1602129"/>
            <a:ext cx="6922352" cy="1150418"/>
          </a:xfrm>
          <a:prstGeom prst="rect">
            <a:avLst/>
          </a:prstGeom>
          <a:noFill/>
        </p:spPr>
        <p:txBody>
          <a:bodyPr wrap="square" lIns="87732" tIns="43866" rIns="87732" bIns="43866" rtlCol="0">
            <a:spAutoFit/>
          </a:bodyPr>
          <a:lstStyle>
            <a:defPPr>
              <a:defRPr lang="ko-KR"/>
            </a:defPPr>
            <a:lvl1pPr marL="171450" indent="-171450">
              <a:lnSpc>
                <a:spcPct val="150000"/>
              </a:lnSpc>
              <a:buClr>
                <a:schemeClr val="accent6"/>
              </a:buClr>
              <a:buFont typeface="Arial" pitchFamily="34" charset="0"/>
              <a:buChar char="•"/>
              <a:defRPr sz="1000"/>
            </a:lvl1pPr>
          </a:lstStyle>
          <a:p>
            <a:pPr>
              <a:buClr>
                <a:schemeClr val="accent5"/>
              </a:buClr>
            </a:pPr>
            <a:r>
              <a:rPr lang="ja-JP" altLang="en-US" sz="1200" b="1" dirty="0" smtClean="0">
                <a:solidFill>
                  <a:schemeClr val="accent5"/>
                </a:solidFill>
              </a:rPr>
              <a:t>電話お問い合わせ</a:t>
            </a:r>
            <a:r>
              <a:rPr lang="ko-KR" altLang="en-US" sz="1200" dirty="0" smtClean="0"/>
              <a:t> </a:t>
            </a:r>
            <a:r>
              <a:rPr lang="en-US" altLang="ko-KR" sz="1200" dirty="0"/>
              <a:t>: </a:t>
            </a:r>
            <a:r>
              <a:rPr lang="en-US" altLang="ko-KR" sz="1200" dirty="0" smtClean="0"/>
              <a:t>ERP</a:t>
            </a:r>
            <a:r>
              <a:rPr lang="ja-JP" altLang="en-US" sz="1200" dirty="0" smtClean="0"/>
              <a:t>専門家で構成された電話お問い合わせ</a:t>
            </a:r>
            <a:endParaRPr lang="en-US" altLang="ko-KR" sz="1200" dirty="0"/>
          </a:p>
          <a:p>
            <a:pPr>
              <a:buClr>
                <a:schemeClr val="accent5"/>
              </a:buClr>
            </a:pPr>
            <a:r>
              <a:rPr lang="ja-JP" altLang="en-US" sz="1200" b="1" dirty="0" smtClean="0">
                <a:solidFill>
                  <a:schemeClr val="accent5"/>
                </a:solidFill>
              </a:rPr>
              <a:t>動画お問い合わせ</a:t>
            </a:r>
            <a:r>
              <a:rPr lang="ko-KR" altLang="en-US" sz="1200" b="1" dirty="0" smtClean="0">
                <a:solidFill>
                  <a:schemeClr val="accent5"/>
                </a:solidFill>
              </a:rPr>
              <a:t> </a:t>
            </a:r>
            <a:r>
              <a:rPr lang="en-US" altLang="ko-KR" sz="1200" dirty="0"/>
              <a:t>: </a:t>
            </a:r>
            <a:r>
              <a:rPr lang="ja-JP" altLang="en-US" sz="1200" dirty="0" smtClean="0"/>
              <a:t>トラブル発生時、動画で録画し専門的なサポート実施</a:t>
            </a:r>
            <a:endParaRPr lang="en-US" altLang="ko-KR" sz="1200" dirty="0"/>
          </a:p>
          <a:p>
            <a:pPr>
              <a:buClr>
                <a:schemeClr val="accent5"/>
              </a:buClr>
            </a:pPr>
            <a:r>
              <a:rPr lang="ja-JP" altLang="en-US" sz="1200" b="1" dirty="0" smtClean="0">
                <a:solidFill>
                  <a:schemeClr val="accent5"/>
                </a:solidFill>
              </a:rPr>
              <a:t>遠隔サポート</a:t>
            </a:r>
            <a:r>
              <a:rPr lang="ko-KR" altLang="en-US" sz="1200" dirty="0" smtClean="0"/>
              <a:t> </a:t>
            </a:r>
            <a:r>
              <a:rPr lang="en-US" altLang="ko-KR" sz="1200" dirty="0"/>
              <a:t>: </a:t>
            </a:r>
            <a:r>
              <a:rPr lang="ja-JP" altLang="en-US" sz="1200" dirty="0"/>
              <a:t>サポータ</a:t>
            </a:r>
            <a:r>
              <a:rPr lang="ja-JP" altLang="en-US" sz="1200" dirty="0" smtClean="0"/>
              <a:t>ーが遠隔機能でアクセスし、細かいサポートが可能</a:t>
            </a:r>
            <a:endParaRPr lang="en-US" altLang="ko-KR" sz="1200" dirty="0"/>
          </a:p>
          <a:p>
            <a:pPr>
              <a:buClr>
                <a:schemeClr val="accent5"/>
              </a:buClr>
            </a:pPr>
            <a:endParaRPr lang="ko-KR" altLang="en-US" dirty="0"/>
          </a:p>
        </p:txBody>
      </p:sp>
      <p:sp>
        <p:nvSpPr>
          <p:cNvPr id="38" name="TextBox 37"/>
          <p:cNvSpPr txBox="1"/>
          <p:nvPr/>
        </p:nvSpPr>
        <p:spPr>
          <a:xfrm>
            <a:off x="3257322" y="2745356"/>
            <a:ext cx="6922353" cy="919585"/>
          </a:xfrm>
          <a:prstGeom prst="rect">
            <a:avLst/>
          </a:prstGeom>
          <a:noFill/>
        </p:spPr>
        <p:txBody>
          <a:bodyPr wrap="square" lIns="87732" tIns="43866" rIns="87732" bIns="43866" rtlCol="0">
            <a:spAutoFit/>
          </a:bodyPr>
          <a:lstStyle>
            <a:defPPr>
              <a:defRPr lang="ko-KR"/>
            </a:defPPr>
            <a:lvl1pPr marL="171450" indent="-171450">
              <a:lnSpc>
                <a:spcPct val="150000"/>
              </a:lnSpc>
              <a:buClr>
                <a:schemeClr val="accent6"/>
              </a:buClr>
              <a:buFont typeface="Arial" pitchFamily="34" charset="0"/>
              <a:buChar char="•"/>
              <a:defRPr sz="1000"/>
            </a:lvl1pPr>
          </a:lstStyle>
          <a:p>
            <a:pPr>
              <a:buClr>
                <a:schemeClr val="accent5"/>
              </a:buClr>
            </a:pPr>
            <a:r>
              <a:rPr lang="ja-JP" altLang="en-US" sz="1200" b="1" dirty="0" smtClean="0">
                <a:solidFill>
                  <a:schemeClr val="accent5"/>
                </a:solidFill>
              </a:rPr>
              <a:t>カスタマーサポート掲示板</a:t>
            </a:r>
            <a:r>
              <a:rPr lang="ko-KR" altLang="en-US" sz="1200" dirty="0" smtClean="0"/>
              <a:t> </a:t>
            </a:r>
            <a:r>
              <a:rPr lang="en-US" altLang="ko-KR" sz="1200" dirty="0"/>
              <a:t>: </a:t>
            </a:r>
            <a:r>
              <a:rPr lang="ja-JP" altLang="en-US" sz="1200" dirty="0" smtClean="0"/>
              <a:t>掲示板を使った機能相談窓口であり、速やかな対応処理</a:t>
            </a:r>
            <a:endParaRPr lang="en-US" altLang="ko-KR" sz="1200" dirty="0" smtClean="0"/>
          </a:p>
          <a:p>
            <a:pPr>
              <a:buClr>
                <a:schemeClr val="accent5"/>
              </a:buClr>
            </a:pPr>
            <a:r>
              <a:rPr lang="ja-JP" altLang="en-US" sz="1200" b="1" dirty="0" smtClean="0">
                <a:solidFill>
                  <a:schemeClr val="accent5"/>
                </a:solidFill>
              </a:rPr>
              <a:t>イーカウントサーチ</a:t>
            </a:r>
            <a:r>
              <a:rPr lang="ko-KR" altLang="en-US" sz="1200" dirty="0" smtClean="0"/>
              <a:t> </a:t>
            </a:r>
            <a:r>
              <a:rPr lang="en-US" altLang="ko-KR" sz="1200" dirty="0" smtClean="0"/>
              <a:t>: </a:t>
            </a:r>
            <a:r>
              <a:rPr lang="ja-JP" altLang="en-US" sz="1200" dirty="0" smtClean="0"/>
              <a:t>既存の相談内容および各種マニュアル資料が保存されている検索エンジン</a:t>
            </a:r>
            <a:endParaRPr lang="en-US" altLang="ko-KR" sz="1200" dirty="0" smtClean="0"/>
          </a:p>
          <a:p>
            <a:pPr>
              <a:buClr>
                <a:schemeClr val="accent5"/>
              </a:buClr>
            </a:pPr>
            <a:r>
              <a:rPr lang="en-US" altLang="ko-KR" sz="1200" b="1" dirty="0" smtClean="0">
                <a:solidFill>
                  <a:schemeClr val="accent5"/>
                </a:solidFill>
              </a:rPr>
              <a:t>FAQ</a:t>
            </a:r>
            <a:r>
              <a:rPr lang="ko-KR" altLang="en-US" sz="1200" b="1" dirty="0" smtClean="0">
                <a:solidFill>
                  <a:schemeClr val="accent5"/>
                </a:solidFill>
              </a:rPr>
              <a:t> </a:t>
            </a:r>
            <a:r>
              <a:rPr lang="en-US" altLang="ko-KR" sz="1200" dirty="0"/>
              <a:t>: </a:t>
            </a:r>
            <a:r>
              <a:rPr lang="ja-JP" altLang="en-US" sz="1200" dirty="0" smtClean="0"/>
              <a:t>よくある質問を一目で確認できる便利な機能</a:t>
            </a:r>
            <a:endParaRPr lang="ko-KR" altLang="en-US" dirty="0"/>
          </a:p>
        </p:txBody>
      </p:sp>
      <p:sp>
        <p:nvSpPr>
          <p:cNvPr id="39" name="TextBox 38"/>
          <p:cNvSpPr txBox="1"/>
          <p:nvPr/>
        </p:nvSpPr>
        <p:spPr>
          <a:xfrm>
            <a:off x="3257324" y="3894615"/>
            <a:ext cx="6922352" cy="919585"/>
          </a:xfrm>
          <a:prstGeom prst="rect">
            <a:avLst/>
          </a:prstGeom>
          <a:noFill/>
        </p:spPr>
        <p:txBody>
          <a:bodyPr wrap="square" lIns="87732" tIns="43866" rIns="87732" bIns="43866" rtlCol="0">
            <a:spAutoFit/>
          </a:bodyPr>
          <a:lstStyle>
            <a:defPPr>
              <a:defRPr lang="ko-KR"/>
            </a:defPPr>
            <a:lvl1pPr marL="171450" indent="-171450">
              <a:lnSpc>
                <a:spcPct val="150000"/>
              </a:lnSpc>
              <a:buClr>
                <a:schemeClr val="accent6"/>
              </a:buClr>
              <a:buFont typeface="Arial" pitchFamily="34" charset="0"/>
              <a:buChar char="•"/>
              <a:defRPr sz="1000"/>
            </a:lvl1pPr>
          </a:lstStyle>
          <a:p>
            <a:pPr>
              <a:buClr>
                <a:schemeClr val="accent5"/>
              </a:buClr>
            </a:pPr>
            <a:r>
              <a:rPr lang="ja-JP" altLang="en-US" sz="1200" b="1" dirty="0">
                <a:solidFill>
                  <a:schemeClr val="accent5"/>
                </a:solidFill>
              </a:rPr>
              <a:t>リクエス</a:t>
            </a:r>
            <a:r>
              <a:rPr lang="ja-JP" altLang="en-US" sz="1200" b="1" dirty="0" smtClean="0">
                <a:solidFill>
                  <a:schemeClr val="accent5"/>
                </a:solidFill>
              </a:rPr>
              <a:t>トプロセス</a:t>
            </a:r>
            <a:r>
              <a:rPr lang="ko-KR" altLang="en-US" sz="1200" b="1" dirty="0" smtClean="0">
                <a:solidFill>
                  <a:schemeClr val="accent5"/>
                </a:solidFill>
              </a:rPr>
              <a:t> </a:t>
            </a:r>
            <a:r>
              <a:rPr lang="en-US" altLang="ko-KR" sz="1200" dirty="0"/>
              <a:t>: </a:t>
            </a:r>
            <a:r>
              <a:rPr lang="ja-JP" altLang="en-US" sz="1200" dirty="0" smtClean="0"/>
              <a:t>ユーザー様から</a:t>
            </a:r>
            <a:r>
              <a:rPr lang="en-US" altLang="ko-KR" sz="1200" dirty="0" smtClean="0"/>
              <a:t>ERP</a:t>
            </a:r>
            <a:r>
              <a:rPr lang="ja-JP" altLang="en-US" sz="1200" dirty="0" smtClean="0"/>
              <a:t>をご利用の際に必要な機能を提案して頂き、イーカウントで開発の有無を検討する数段階のプロセス。提案して頂いた後、</a:t>
            </a:r>
            <a:r>
              <a:rPr lang="en-US" altLang="ja-JP" sz="1200" dirty="0" smtClean="0"/>
              <a:t>2</a:t>
            </a:r>
            <a:r>
              <a:rPr lang="ja-JP" altLang="en-US" sz="1200" dirty="0" smtClean="0"/>
              <a:t>週間以内にユーザー様へリピート</a:t>
            </a:r>
            <a:endParaRPr lang="en-US" altLang="ko-KR" sz="1200" dirty="0" smtClean="0"/>
          </a:p>
          <a:p>
            <a:pPr>
              <a:buClr>
                <a:schemeClr val="accent5"/>
              </a:buClr>
            </a:pPr>
            <a:r>
              <a:rPr lang="ja-JP" altLang="en-US" sz="1200" b="1" dirty="0" smtClean="0">
                <a:solidFill>
                  <a:schemeClr val="accent5"/>
                </a:solidFill>
              </a:rPr>
              <a:t>毎週のアップグレード</a:t>
            </a:r>
            <a:r>
              <a:rPr lang="ko-KR" altLang="en-US" sz="1200" b="1" dirty="0" smtClean="0">
                <a:solidFill>
                  <a:schemeClr val="accent5"/>
                </a:solidFill>
              </a:rPr>
              <a:t> </a:t>
            </a:r>
            <a:r>
              <a:rPr lang="en-US" altLang="ko-KR" sz="1200" dirty="0" smtClean="0"/>
              <a:t>: </a:t>
            </a:r>
            <a:r>
              <a:rPr lang="ja-JP" altLang="en-US" sz="1200" dirty="0" smtClean="0"/>
              <a:t>提案内容を新規として開発した機能を毎週、無料でアップグレード</a:t>
            </a:r>
            <a:endParaRPr lang="ko-KR" altLang="en-US" sz="1200" dirty="0"/>
          </a:p>
        </p:txBody>
      </p:sp>
      <p:sp>
        <p:nvSpPr>
          <p:cNvPr id="40" name="TextBox 39"/>
          <p:cNvSpPr txBox="1"/>
          <p:nvPr/>
        </p:nvSpPr>
        <p:spPr>
          <a:xfrm>
            <a:off x="3257324" y="5191098"/>
            <a:ext cx="5977347" cy="642587"/>
          </a:xfrm>
          <a:prstGeom prst="rect">
            <a:avLst/>
          </a:prstGeom>
          <a:noFill/>
        </p:spPr>
        <p:txBody>
          <a:bodyPr wrap="square" lIns="87732" tIns="43866" rIns="87732" bIns="43866" rtlCol="0">
            <a:spAutoFit/>
          </a:bodyPr>
          <a:lstStyle>
            <a:defPPr>
              <a:defRPr lang="ko-KR"/>
            </a:defPPr>
            <a:lvl1pPr marL="171450" indent="-171450">
              <a:lnSpc>
                <a:spcPct val="150000"/>
              </a:lnSpc>
              <a:buClr>
                <a:schemeClr val="accent6"/>
              </a:buClr>
              <a:buFont typeface="Arial" pitchFamily="34" charset="0"/>
              <a:buChar char="•"/>
              <a:defRPr sz="1000"/>
            </a:lvl1pPr>
          </a:lstStyle>
          <a:p>
            <a:pPr>
              <a:buClr>
                <a:schemeClr val="accent5"/>
              </a:buClr>
            </a:pPr>
            <a:r>
              <a:rPr lang="ja-JP" altLang="en-US" sz="1200" b="1" dirty="0" smtClean="0">
                <a:solidFill>
                  <a:schemeClr val="accent5"/>
                </a:solidFill>
              </a:rPr>
              <a:t>オンラインマニュアル</a:t>
            </a:r>
            <a:r>
              <a:rPr lang="ko-KR" altLang="en-US" sz="1200" b="1" dirty="0" smtClean="0">
                <a:solidFill>
                  <a:schemeClr val="accent5"/>
                </a:solidFill>
              </a:rPr>
              <a:t> </a:t>
            </a:r>
            <a:r>
              <a:rPr lang="en-US" altLang="ko-KR" sz="1200" dirty="0"/>
              <a:t>: </a:t>
            </a:r>
            <a:r>
              <a:rPr lang="ja-JP" altLang="en-US" sz="1200" dirty="0" smtClean="0"/>
              <a:t>メニュー別、</a:t>
            </a:r>
            <a:r>
              <a:rPr lang="en-US" altLang="ko-KR" sz="1200" dirty="0" smtClean="0"/>
              <a:t>FAQ</a:t>
            </a:r>
            <a:r>
              <a:rPr lang="ja-JP" altLang="en-US" sz="1200" dirty="0" smtClean="0"/>
              <a:t>で構成されたオンラインマニュアル提供</a:t>
            </a:r>
            <a:endParaRPr lang="en-US" altLang="ko-KR" sz="1200" dirty="0"/>
          </a:p>
          <a:p>
            <a:pPr>
              <a:buClr>
                <a:schemeClr val="accent5"/>
              </a:buClr>
            </a:pPr>
            <a:r>
              <a:rPr lang="ja-JP" altLang="en-US" sz="1200" b="1" dirty="0">
                <a:solidFill>
                  <a:schemeClr val="accent5"/>
                </a:solidFill>
              </a:rPr>
              <a:t>動</a:t>
            </a:r>
            <a:r>
              <a:rPr lang="ja-JP" altLang="en-US" sz="1200" b="1" dirty="0" smtClean="0">
                <a:solidFill>
                  <a:schemeClr val="accent5"/>
                </a:solidFill>
              </a:rPr>
              <a:t>画講座</a:t>
            </a:r>
            <a:r>
              <a:rPr lang="ko-KR" altLang="en-US" sz="1200" b="1" dirty="0" smtClean="0">
                <a:solidFill>
                  <a:schemeClr val="accent5"/>
                </a:solidFill>
              </a:rPr>
              <a:t> </a:t>
            </a:r>
            <a:r>
              <a:rPr lang="en-US" altLang="ko-KR" sz="1200" dirty="0"/>
              <a:t>: </a:t>
            </a:r>
            <a:r>
              <a:rPr lang="ja-JP" altLang="en-US" sz="1200" dirty="0"/>
              <a:t>初級</a:t>
            </a:r>
            <a:r>
              <a:rPr lang="en-US" altLang="ko-KR" sz="1200" dirty="0" smtClean="0"/>
              <a:t> </a:t>
            </a:r>
            <a:r>
              <a:rPr lang="en-US" altLang="ko-KR" sz="1200" dirty="0"/>
              <a:t>· </a:t>
            </a:r>
            <a:r>
              <a:rPr lang="ja-JP" altLang="en-US" sz="1200" dirty="0"/>
              <a:t>中級</a:t>
            </a:r>
            <a:r>
              <a:rPr lang="en-US" altLang="ko-KR" sz="1200" dirty="0" smtClean="0"/>
              <a:t> </a:t>
            </a:r>
            <a:r>
              <a:rPr lang="en-US" altLang="ko-KR" sz="1200" dirty="0"/>
              <a:t>· </a:t>
            </a:r>
            <a:r>
              <a:rPr lang="ja-JP" altLang="en-US" sz="1200" dirty="0"/>
              <a:t>テー</a:t>
            </a:r>
            <a:r>
              <a:rPr lang="ja-JP" altLang="en-US" sz="1200" dirty="0" smtClean="0"/>
              <a:t>マで構成された動画講座を提供</a:t>
            </a:r>
            <a:endParaRPr lang="en-US" altLang="ko-KR" sz="1200" dirty="0"/>
          </a:p>
        </p:txBody>
      </p:sp>
      <p:sp>
        <p:nvSpPr>
          <p:cNvPr id="41" name="TextBox 40"/>
          <p:cNvSpPr txBox="1"/>
          <p:nvPr/>
        </p:nvSpPr>
        <p:spPr>
          <a:xfrm>
            <a:off x="987354" y="6552877"/>
            <a:ext cx="8934592" cy="603052"/>
          </a:xfrm>
          <a:prstGeom prst="rect">
            <a:avLst/>
          </a:prstGeom>
          <a:noFill/>
        </p:spPr>
        <p:txBody>
          <a:bodyPr wrap="square" lIns="101919" tIns="50960" rIns="101919" bIns="50960" rtlCol="0">
            <a:spAutoFit/>
          </a:bodyPr>
          <a:lstStyle/>
          <a:p>
            <a:pPr algn="ctr"/>
            <a:r>
              <a:rPr lang="ja-JP" altLang="en-US" sz="1300" b="1" dirty="0" smtClean="0">
                <a:solidFill>
                  <a:schemeClr val="tx1">
                    <a:lumMod val="65000"/>
                    <a:lumOff val="35000"/>
                  </a:schemeClr>
                </a:solidFill>
              </a:rPr>
              <a:t>イーカウントは企業様へ</a:t>
            </a:r>
            <a:r>
              <a:rPr lang="en-US" altLang="ko-KR" sz="1300" b="1" dirty="0" smtClean="0">
                <a:solidFill>
                  <a:schemeClr val="tx1">
                    <a:lumMod val="65000"/>
                    <a:lumOff val="35000"/>
                  </a:schemeClr>
                </a:solidFill>
              </a:rPr>
              <a:t>ERP</a:t>
            </a:r>
            <a:r>
              <a:rPr lang="ja-JP" altLang="en-US" sz="1300" b="1" dirty="0" smtClean="0">
                <a:solidFill>
                  <a:schemeClr val="tx1">
                    <a:lumMod val="65000"/>
                    <a:lumOff val="35000"/>
                  </a:schemeClr>
                </a:solidFill>
              </a:rPr>
              <a:t>を提供させて頂くことが目的ではなく、</a:t>
            </a:r>
            <a:r>
              <a:rPr lang="en-US" altLang="ko-KR" sz="1300" b="1" dirty="0" smtClean="0">
                <a:solidFill>
                  <a:schemeClr val="tx1">
                    <a:lumMod val="65000"/>
                    <a:lumOff val="35000"/>
                  </a:schemeClr>
                </a:solidFill>
              </a:rPr>
              <a:t> </a:t>
            </a:r>
            <a:endParaRPr lang="en-US" altLang="ko-KR" sz="1300" b="1" dirty="0">
              <a:solidFill>
                <a:schemeClr val="tx1">
                  <a:lumMod val="65000"/>
                  <a:lumOff val="35000"/>
                </a:schemeClr>
              </a:solidFill>
            </a:endParaRPr>
          </a:p>
          <a:p>
            <a:pPr algn="ctr">
              <a:lnSpc>
                <a:spcPct val="150000"/>
              </a:lnSpc>
            </a:pPr>
            <a:r>
              <a:rPr lang="ja-JP" altLang="en-US" sz="1300" b="1" dirty="0">
                <a:solidFill>
                  <a:srgbClr val="C00000"/>
                </a:solidFill>
              </a:rPr>
              <a:t>最優先として企</a:t>
            </a:r>
            <a:r>
              <a:rPr lang="ja-JP" altLang="en-US" sz="1300" b="1" dirty="0" smtClean="0">
                <a:solidFill>
                  <a:srgbClr val="C00000"/>
                </a:solidFill>
              </a:rPr>
              <a:t>業様がイーカウントシステムを最大にご活用していただくことが目標でございます。</a:t>
            </a:r>
            <a:endParaRPr lang="ko-KR" altLang="en-US" sz="1300" b="1" dirty="0">
              <a:solidFill>
                <a:srgbClr val="C00000"/>
              </a:solidFill>
            </a:endParaRPr>
          </a:p>
        </p:txBody>
      </p:sp>
      <p:sp>
        <p:nvSpPr>
          <p:cNvPr id="24" name="평행 사변형 23"/>
          <p:cNvSpPr/>
          <p:nvPr/>
        </p:nvSpPr>
        <p:spPr>
          <a:xfrm flipH="1">
            <a:off x="289786" y="0"/>
            <a:ext cx="601367" cy="540559"/>
          </a:xfrm>
          <a:prstGeom prst="parallelogram">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01919" tIns="50960" rIns="101919" bIns="50960" rtlCol="0" anchor="ctr"/>
          <a:lstStyle/>
          <a:p>
            <a:pPr algn="ctr"/>
            <a:endParaRPr lang="ko-KR" altLang="en-US"/>
          </a:p>
        </p:txBody>
      </p:sp>
      <p:cxnSp>
        <p:nvCxnSpPr>
          <p:cNvPr id="25" name="직선 연결선 24"/>
          <p:cNvCxnSpPr/>
          <p:nvPr/>
        </p:nvCxnSpPr>
        <p:spPr>
          <a:xfrm>
            <a:off x="427560" y="547895"/>
            <a:ext cx="10479951"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제목 1"/>
          <p:cNvSpPr>
            <a:spLocks noGrp="1"/>
          </p:cNvSpPr>
          <p:nvPr>
            <p:ph type="ctrTitle"/>
          </p:nvPr>
        </p:nvSpPr>
        <p:spPr>
          <a:xfrm>
            <a:off x="0" y="3"/>
            <a:ext cx="10909300" cy="540558"/>
          </a:xfrm>
        </p:spPr>
        <p:txBody>
          <a:bodyPr>
            <a:normAutofit/>
          </a:bodyPr>
          <a:lstStyle/>
          <a:p>
            <a:pPr algn="l"/>
            <a:r>
              <a:rPr lang="en-US" altLang="ko-KR" sz="2200" dirty="0">
                <a:solidFill>
                  <a:schemeClr val="tx1">
                    <a:lumMod val="50000"/>
                    <a:lumOff val="50000"/>
                  </a:schemeClr>
                </a:solidFill>
              </a:rPr>
              <a:t>	</a:t>
            </a:r>
            <a:r>
              <a:rPr lang="ja-JP" altLang="en-US" sz="2200" dirty="0">
                <a:solidFill>
                  <a:schemeClr val="tx1">
                    <a:lumMod val="50000"/>
                    <a:lumOff val="50000"/>
                  </a:schemeClr>
                </a:solidFill>
              </a:rPr>
              <a:t>カスタマ</a:t>
            </a:r>
            <a:r>
              <a:rPr lang="ja-JP" altLang="en-US" sz="2200" dirty="0" smtClean="0">
                <a:solidFill>
                  <a:schemeClr val="tx1">
                    <a:lumMod val="50000"/>
                    <a:lumOff val="50000"/>
                  </a:schemeClr>
                </a:solidFill>
              </a:rPr>
              <a:t>ーサポート</a:t>
            </a:r>
            <a:endParaRPr lang="ko-KR" altLang="en-US" sz="2200" dirty="0">
              <a:solidFill>
                <a:schemeClr val="tx1">
                  <a:lumMod val="50000"/>
                  <a:lumOff val="50000"/>
                </a:schemeClr>
              </a:solidFill>
            </a:endParaRPr>
          </a:p>
        </p:txBody>
      </p:sp>
    </p:spTree>
    <p:extLst>
      <p:ext uri="{BB962C8B-B14F-4D97-AF65-F5344CB8AC3E}">
        <p14:creationId xmlns:p14="http://schemas.microsoft.com/office/powerpoint/2010/main" val="22034469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534770" y="612795"/>
            <a:ext cx="3672408" cy="2123658"/>
          </a:xfrm>
          <a:prstGeom prst="rect">
            <a:avLst/>
          </a:prstGeom>
          <a:noFill/>
        </p:spPr>
        <p:txBody>
          <a:bodyPr wrap="square" rtlCol="0">
            <a:spAutoFit/>
          </a:bodyPr>
          <a:lstStyle/>
          <a:p>
            <a:pPr algn="r"/>
            <a:r>
              <a:rPr lang="ja-JP" altLang="en-US" sz="6600" b="1" dirty="0" smtClean="0">
                <a:solidFill>
                  <a:schemeClr val="bg1"/>
                </a:solidFill>
              </a:rPr>
              <a:t>システム概要</a:t>
            </a:r>
            <a:endParaRPr lang="ko-KR" altLang="en-US" sz="6600" b="1" dirty="0">
              <a:solidFill>
                <a:schemeClr val="bg1"/>
              </a:solidFill>
            </a:endParaRPr>
          </a:p>
        </p:txBody>
      </p:sp>
      <p:sp>
        <p:nvSpPr>
          <p:cNvPr id="3" name="TextBox 2"/>
          <p:cNvSpPr txBox="1"/>
          <p:nvPr/>
        </p:nvSpPr>
        <p:spPr>
          <a:xfrm>
            <a:off x="2936793" y="5112717"/>
            <a:ext cx="7200800" cy="400110"/>
          </a:xfrm>
          <a:prstGeom prst="rect">
            <a:avLst/>
          </a:prstGeom>
          <a:noFill/>
        </p:spPr>
        <p:txBody>
          <a:bodyPr wrap="square" rtlCol="0">
            <a:spAutoFit/>
          </a:bodyPr>
          <a:lstStyle/>
          <a:p>
            <a:pPr algn="r"/>
            <a:r>
              <a:rPr lang="ja-JP" altLang="en-US" b="1" dirty="0" smtClean="0">
                <a:solidFill>
                  <a:schemeClr val="bg1"/>
                </a:solidFill>
              </a:rPr>
              <a:t>手間を掛けて</a:t>
            </a:r>
            <a:r>
              <a:rPr lang="en-US" altLang="ko-KR" b="1" dirty="0" smtClean="0">
                <a:solidFill>
                  <a:schemeClr val="bg1"/>
                </a:solidFill>
              </a:rPr>
              <a:t>PC</a:t>
            </a:r>
            <a:r>
              <a:rPr lang="ja-JP" altLang="en-US" b="1" dirty="0" smtClean="0">
                <a:solidFill>
                  <a:schemeClr val="bg1"/>
                </a:solidFill>
              </a:rPr>
              <a:t>にシステムをインストールする必要ありますか</a:t>
            </a:r>
            <a:r>
              <a:rPr lang="en-US" altLang="ja-JP" b="1" dirty="0" smtClean="0">
                <a:solidFill>
                  <a:schemeClr val="bg1"/>
                </a:solidFill>
              </a:rPr>
              <a:t>?</a:t>
            </a:r>
            <a:endParaRPr lang="ko-KR" altLang="en-US" b="1" dirty="0">
              <a:solidFill>
                <a:schemeClr val="bg1"/>
              </a:solidFill>
            </a:endParaRPr>
          </a:p>
        </p:txBody>
      </p:sp>
    </p:spTree>
    <p:extLst>
      <p:ext uri="{BB962C8B-B14F-4D97-AF65-F5344CB8AC3E}">
        <p14:creationId xmlns:p14="http://schemas.microsoft.com/office/powerpoint/2010/main" val="26070607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5667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0" y="3"/>
            <a:ext cx="10909300" cy="540558"/>
          </a:xfrm>
        </p:spPr>
        <p:txBody>
          <a:bodyPr>
            <a:normAutofit/>
          </a:bodyPr>
          <a:lstStyle/>
          <a:p>
            <a:pPr algn="l"/>
            <a:r>
              <a:rPr lang="en-US" altLang="ko-KR" sz="2200" dirty="0">
                <a:solidFill>
                  <a:schemeClr val="tx1">
                    <a:lumMod val="50000"/>
                    <a:lumOff val="50000"/>
                  </a:schemeClr>
                </a:solidFill>
              </a:rPr>
              <a:t>	</a:t>
            </a:r>
            <a:r>
              <a:rPr lang="ja-JP" altLang="en-US" sz="2200" dirty="0" smtClean="0">
                <a:solidFill>
                  <a:schemeClr val="tx1">
                    <a:lumMod val="50000"/>
                    <a:lumOff val="50000"/>
                  </a:schemeClr>
                </a:solidFill>
              </a:rPr>
              <a:t>中小企業の効率的な変化</a:t>
            </a:r>
            <a:r>
              <a:rPr lang="en-US" altLang="ko-KR" sz="2200" dirty="0">
                <a:solidFill>
                  <a:schemeClr val="tx1">
                    <a:lumMod val="50000"/>
                    <a:lumOff val="50000"/>
                  </a:schemeClr>
                </a:solidFill>
              </a:rPr>
              <a:t>		</a:t>
            </a:r>
            <a:endParaRPr lang="ko-KR" altLang="en-US" sz="2200" dirty="0">
              <a:solidFill>
                <a:schemeClr val="tx1">
                  <a:lumMod val="50000"/>
                  <a:lumOff val="50000"/>
                </a:schemeClr>
              </a:solidFill>
            </a:endParaRPr>
          </a:p>
        </p:txBody>
      </p:sp>
      <p:sp>
        <p:nvSpPr>
          <p:cNvPr id="4" name="TextBox 3"/>
          <p:cNvSpPr txBox="1"/>
          <p:nvPr/>
        </p:nvSpPr>
        <p:spPr>
          <a:xfrm>
            <a:off x="305124" y="720229"/>
            <a:ext cx="4861494" cy="334452"/>
          </a:xfrm>
          <a:prstGeom prst="rect">
            <a:avLst/>
          </a:prstGeom>
          <a:noFill/>
        </p:spPr>
        <p:txBody>
          <a:bodyPr wrap="square" lIns="87732" tIns="43866" rIns="87732" bIns="43866" rtlCol="0">
            <a:spAutoFit/>
          </a:bodyPr>
          <a:lstStyle>
            <a:defPPr>
              <a:defRPr lang="ko-KR"/>
            </a:defPPr>
            <a:lvl1pPr>
              <a:defRPr sz="1800" b="1" i="1" spc="100">
                <a:solidFill>
                  <a:schemeClr val="accent6"/>
                </a:solidFill>
              </a:defRPr>
            </a:lvl1pPr>
          </a:lstStyle>
          <a:p>
            <a:r>
              <a:rPr lang="ja-JP" altLang="en-US" sz="1600" dirty="0">
                <a:solidFill>
                  <a:srgbClr val="C00000"/>
                </a:solidFill>
              </a:rPr>
              <a:t>強</a:t>
            </a:r>
            <a:r>
              <a:rPr lang="ja-JP" altLang="en-US" sz="1600" dirty="0" smtClean="0">
                <a:solidFill>
                  <a:srgbClr val="C00000"/>
                </a:solidFill>
              </a:rPr>
              <a:t>力な</a:t>
            </a:r>
            <a:r>
              <a:rPr lang="en-US" altLang="ko-KR" sz="1600" dirty="0" smtClean="0">
                <a:solidFill>
                  <a:srgbClr val="C00000"/>
                </a:solidFill>
              </a:rPr>
              <a:t>ERP</a:t>
            </a:r>
            <a:r>
              <a:rPr lang="ja-JP" altLang="en-US" sz="1600" dirty="0" smtClean="0">
                <a:solidFill>
                  <a:srgbClr val="C00000"/>
                </a:solidFill>
              </a:rPr>
              <a:t>機能</a:t>
            </a:r>
            <a:endParaRPr lang="ko-KR" altLang="en-US" sz="1600" dirty="0">
              <a:solidFill>
                <a:srgbClr val="C00000"/>
              </a:solidFill>
            </a:endParaRPr>
          </a:p>
        </p:txBody>
      </p:sp>
      <p:sp>
        <p:nvSpPr>
          <p:cNvPr id="5" name="TextBox 4"/>
          <p:cNvSpPr txBox="1"/>
          <p:nvPr/>
        </p:nvSpPr>
        <p:spPr>
          <a:xfrm>
            <a:off x="6060720" y="720229"/>
            <a:ext cx="5154570" cy="334810"/>
          </a:xfrm>
          <a:prstGeom prst="rect">
            <a:avLst/>
          </a:prstGeom>
          <a:noFill/>
        </p:spPr>
        <p:txBody>
          <a:bodyPr wrap="square" lIns="87732" tIns="43866" rIns="87732" bIns="43866" rtlCol="0">
            <a:spAutoFit/>
          </a:bodyPr>
          <a:lstStyle>
            <a:defPPr>
              <a:defRPr lang="ko-KR"/>
            </a:defPPr>
            <a:lvl1pPr>
              <a:defRPr sz="1400" b="1" i="1" spc="100">
                <a:solidFill>
                  <a:srgbClr val="FF0000"/>
                </a:solidFill>
              </a:defRPr>
            </a:lvl1pPr>
          </a:lstStyle>
          <a:p>
            <a:r>
              <a:rPr lang="ja-JP" altLang="en-US" sz="1600" dirty="0" smtClean="0">
                <a:solidFill>
                  <a:srgbClr val="C00000"/>
                </a:solidFill>
              </a:rPr>
              <a:t>イーカウント</a:t>
            </a:r>
            <a:r>
              <a:rPr lang="en-US" altLang="ko-KR" sz="1600" dirty="0" smtClean="0">
                <a:solidFill>
                  <a:srgbClr val="C00000"/>
                </a:solidFill>
              </a:rPr>
              <a:t>ERP</a:t>
            </a:r>
            <a:r>
              <a:rPr lang="ja-JP" altLang="en-US" sz="1600" dirty="0" smtClean="0">
                <a:solidFill>
                  <a:srgbClr val="C00000"/>
                </a:solidFill>
              </a:rPr>
              <a:t>、</a:t>
            </a:r>
            <a:r>
              <a:rPr lang="en-US" altLang="ja-JP" sz="1600" dirty="0" smtClean="0">
                <a:solidFill>
                  <a:srgbClr val="C00000"/>
                </a:solidFill>
              </a:rPr>
              <a:t>5,000</a:t>
            </a:r>
            <a:r>
              <a:rPr lang="ja-JP" altLang="en-US" sz="1600" dirty="0" smtClean="0">
                <a:solidFill>
                  <a:srgbClr val="C00000"/>
                </a:solidFill>
              </a:rPr>
              <a:t>円</a:t>
            </a:r>
            <a:r>
              <a:rPr lang="en-US" altLang="ja-JP" sz="1600" dirty="0" smtClean="0">
                <a:solidFill>
                  <a:srgbClr val="C00000"/>
                </a:solidFill>
              </a:rPr>
              <a:t>/</a:t>
            </a:r>
            <a:r>
              <a:rPr lang="ja-JP" altLang="en-US" sz="1600" dirty="0" smtClean="0">
                <a:solidFill>
                  <a:srgbClr val="C00000"/>
                </a:solidFill>
              </a:rPr>
              <a:t>月</a:t>
            </a:r>
            <a:endParaRPr lang="ko-KR" altLang="en-US" sz="1600" dirty="0">
              <a:solidFill>
                <a:srgbClr val="C00000"/>
              </a:solidFill>
            </a:endParaRPr>
          </a:p>
        </p:txBody>
      </p:sp>
      <p:sp>
        <p:nvSpPr>
          <p:cNvPr id="6" name="TextBox 5"/>
          <p:cNvSpPr txBox="1"/>
          <p:nvPr/>
        </p:nvSpPr>
        <p:spPr>
          <a:xfrm>
            <a:off x="377131" y="1054681"/>
            <a:ext cx="4861495" cy="1211910"/>
          </a:xfrm>
          <a:prstGeom prst="rect">
            <a:avLst/>
          </a:prstGeom>
          <a:noFill/>
        </p:spPr>
        <p:txBody>
          <a:bodyPr wrap="square" lIns="87732" tIns="43866" rIns="87732" bIns="43866" rtlCol="0">
            <a:spAutoFit/>
          </a:bodyPr>
          <a:lstStyle>
            <a:defPPr>
              <a:defRPr lang="ko-KR"/>
            </a:defPPr>
            <a:lvl1pPr marL="171450" indent="-171450">
              <a:lnSpc>
                <a:spcPct val="150000"/>
              </a:lnSpc>
              <a:buClr>
                <a:schemeClr val="accent6"/>
              </a:buClr>
              <a:buFont typeface="Arial" pitchFamily="34" charset="0"/>
              <a:buChar char="•"/>
              <a:defRPr sz="1000"/>
            </a:lvl1pPr>
          </a:lstStyle>
          <a:p>
            <a:pPr>
              <a:buClr>
                <a:srgbClr val="C00000"/>
              </a:buClr>
              <a:buFont typeface="Wingdings" panose="05000000000000000000" pitchFamily="2" charset="2"/>
              <a:buChar char="ü"/>
            </a:pPr>
            <a:r>
              <a:rPr lang="ja-JP" altLang="en-US" dirty="0"/>
              <a:t>中小企業で必要とされる主な機能を提供</a:t>
            </a:r>
            <a:endParaRPr lang="en-US" altLang="ko-KR" dirty="0"/>
          </a:p>
          <a:p>
            <a:pPr>
              <a:buClr>
                <a:srgbClr val="C00000"/>
              </a:buClr>
              <a:buFont typeface="Wingdings" panose="05000000000000000000" pitchFamily="2" charset="2"/>
              <a:buChar char="ü"/>
            </a:pPr>
            <a:r>
              <a:rPr lang="ja-JP" altLang="en-US" dirty="0"/>
              <a:t>在庫、生産、物流、営業、購買、会計、資金、給与、原価、利益、グループウェア等</a:t>
            </a:r>
            <a:endParaRPr lang="en-US" altLang="ko-KR" dirty="0"/>
          </a:p>
          <a:p>
            <a:pPr>
              <a:buClr>
                <a:srgbClr val="C00000"/>
              </a:buClr>
              <a:buFont typeface="Wingdings" panose="05000000000000000000" pitchFamily="2" charset="2"/>
              <a:buChar char="ü"/>
            </a:pPr>
            <a:r>
              <a:rPr lang="ja-JP" altLang="en-US" dirty="0"/>
              <a:t>全ての機能をイーカウント</a:t>
            </a:r>
            <a:r>
              <a:rPr lang="en-US" altLang="ko-KR" dirty="0"/>
              <a:t>ERP</a:t>
            </a:r>
            <a:r>
              <a:rPr lang="ja-JP" altLang="en-US" dirty="0"/>
              <a:t>、一つのシステムで統合的に活用</a:t>
            </a:r>
            <a:endParaRPr lang="en-US" altLang="ko-KR" dirty="0"/>
          </a:p>
          <a:p>
            <a:pPr>
              <a:buClr>
                <a:srgbClr val="C00000"/>
              </a:buClr>
              <a:buFont typeface="Wingdings" panose="05000000000000000000" pitchFamily="2" charset="2"/>
              <a:buChar char="ü"/>
            </a:pPr>
            <a:r>
              <a:rPr lang="ja-JP" altLang="en-US" dirty="0"/>
              <a:t>企業の業務環境に合わせて、システム環境をリアルタイムで変更可能</a:t>
            </a:r>
            <a:endParaRPr lang="en-US" altLang="ko-KR" dirty="0"/>
          </a:p>
          <a:p>
            <a:pPr>
              <a:buClr>
                <a:srgbClr val="C00000"/>
              </a:buClr>
              <a:buFont typeface="Wingdings" panose="05000000000000000000" pitchFamily="2" charset="2"/>
              <a:buChar char="ü"/>
            </a:pPr>
            <a:r>
              <a:rPr lang="ja-JP" altLang="en-US" dirty="0"/>
              <a:t>製造、卸</a:t>
            </a:r>
            <a:r>
              <a:rPr lang="en-US" altLang="ja-JP" dirty="0"/>
              <a:t>/</a:t>
            </a:r>
            <a:r>
              <a:rPr lang="ja-JP" altLang="en-US" dirty="0"/>
              <a:t>小売り、サービス業種等の企業が全世界</a:t>
            </a:r>
            <a:r>
              <a:rPr lang="en-US" altLang="ja-JP" dirty="0"/>
              <a:t>2</a:t>
            </a:r>
            <a:r>
              <a:rPr lang="ja-JP" altLang="en-US" dirty="0"/>
              <a:t>万</a:t>
            </a:r>
            <a:r>
              <a:rPr lang="en-US" altLang="ja-JP" dirty="0"/>
              <a:t>5</a:t>
            </a:r>
            <a:r>
              <a:rPr lang="ja-JP" altLang="en-US" dirty="0"/>
              <a:t>千社、利用中</a:t>
            </a:r>
            <a:endParaRPr lang="en-US" altLang="ko-KR" dirty="0"/>
          </a:p>
        </p:txBody>
      </p:sp>
      <p:sp>
        <p:nvSpPr>
          <p:cNvPr id="7" name="TextBox 6"/>
          <p:cNvSpPr txBox="1"/>
          <p:nvPr/>
        </p:nvSpPr>
        <p:spPr>
          <a:xfrm>
            <a:off x="6093546" y="1054681"/>
            <a:ext cx="4815754" cy="1704416"/>
          </a:xfrm>
          <a:prstGeom prst="rect">
            <a:avLst/>
          </a:prstGeom>
          <a:noFill/>
        </p:spPr>
        <p:txBody>
          <a:bodyPr wrap="square" lIns="87732" tIns="43866" rIns="87732" bIns="43866" rtlCol="0">
            <a:spAutoFit/>
          </a:bodyPr>
          <a:lstStyle>
            <a:defPPr>
              <a:defRPr lang="ko-KR"/>
            </a:defPPr>
            <a:lvl1pPr marL="171450" indent="-171450">
              <a:lnSpc>
                <a:spcPct val="150000"/>
              </a:lnSpc>
              <a:buClr>
                <a:srgbClr val="C00000"/>
              </a:buClr>
              <a:buFont typeface="Arial" pitchFamily="34" charset="0"/>
              <a:buChar char="•"/>
              <a:defRPr sz="1000"/>
            </a:lvl1pPr>
          </a:lstStyle>
          <a:p>
            <a:pPr>
              <a:buFont typeface="Wingdings" panose="05000000000000000000" pitchFamily="2" charset="2"/>
              <a:buChar char="ü"/>
            </a:pPr>
            <a:r>
              <a:rPr lang="en-US" altLang="ko-KR" dirty="0"/>
              <a:t>ERP</a:t>
            </a:r>
            <a:r>
              <a:rPr lang="ja-JP" altLang="en-US" dirty="0"/>
              <a:t>の全機能を</a:t>
            </a:r>
            <a:r>
              <a:rPr lang="en-US" altLang="ja-JP" dirty="0"/>
              <a:t>5,000</a:t>
            </a:r>
            <a:r>
              <a:rPr lang="ja-JP" altLang="en-US" dirty="0"/>
              <a:t>円</a:t>
            </a:r>
            <a:r>
              <a:rPr lang="en-US" altLang="ja-JP" dirty="0"/>
              <a:t>/</a:t>
            </a:r>
            <a:r>
              <a:rPr lang="ja-JP" altLang="en-US" dirty="0"/>
              <a:t>月の格安コストで提供</a:t>
            </a:r>
            <a:endParaRPr lang="en-US" altLang="ko-KR" dirty="0"/>
          </a:p>
          <a:p>
            <a:pPr>
              <a:buFont typeface="Wingdings" panose="05000000000000000000" pitchFamily="2" charset="2"/>
              <a:buChar char="ü"/>
            </a:pPr>
            <a:r>
              <a:rPr lang="ja-JP" altLang="en-US" dirty="0"/>
              <a:t>システム構築を行うための人員、装備、時間などの初期費用が不要</a:t>
            </a:r>
            <a:endParaRPr lang="en-US" altLang="ko-KR" dirty="0"/>
          </a:p>
          <a:p>
            <a:pPr>
              <a:buFont typeface="Wingdings" panose="05000000000000000000" pitchFamily="2" charset="2"/>
              <a:buChar char="ü"/>
            </a:pPr>
            <a:r>
              <a:rPr lang="ja-JP" altLang="en-US" dirty="0"/>
              <a:t>ユーザー数による追加コストなし</a:t>
            </a:r>
            <a:endParaRPr lang="en-US" altLang="ko-KR" dirty="0"/>
          </a:p>
          <a:p>
            <a:pPr>
              <a:buFont typeface="Wingdings" panose="05000000000000000000" pitchFamily="2" charset="2"/>
              <a:buChar char="ü"/>
            </a:pPr>
            <a:r>
              <a:rPr lang="en-US" altLang="ko-KR" dirty="0"/>
              <a:t>ERP</a:t>
            </a:r>
            <a:r>
              <a:rPr lang="ja-JP" altLang="en-US" dirty="0"/>
              <a:t>加入の検討前に必要な機能を予め確認可能</a:t>
            </a:r>
            <a:endParaRPr lang="en-US" altLang="ko-KR" dirty="0"/>
          </a:p>
          <a:p>
            <a:pPr>
              <a:buFont typeface="Wingdings" panose="05000000000000000000" pitchFamily="2" charset="2"/>
              <a:buChar char="ü"/>
            </a:pPr>
            <a:r>
              <a:rPr lang="ja-JP" altLang="en-US" dirty="0"/>
              <a:t>会員登録と同時に利用可能</a:t>
            </a:r>
            <a:endParaRPr lang="en-US" altLang="ko-KR" dirty="0"/>
          </a:p>
          <a:p>
            <a:pPr>
              <a:buFont typeface="Wingdings" panose="05000000000000000000" pitchFamily="2" charset="2"/>
              <a:buChar char="ü"/>
            </a:pPr>
            <a:r>
              <a:rPr lang="ja-JP" altLang="en-US" dirty="0"/>
              <a:t>毎週、無料で新しい機能を開発し、</a:t>
            </a:r>
            <a:r>
              <a:rPr lang="en-US" altLang="ko-KR" dirty="0"/>
              <a:t>ERP</a:t>
            </a:r>
            <a:r>
              <a:rPr lang="ja-JP" altLang="en-US" dirty="0"/>
              <a:t>システムのアップグレード適用</a:t>
            </a:r>
            <a:endParaRPr lang="en-US" altLang="ko-KR" dirty="0"/>
          </a:p>
          <a:p>
            <a:pPr>
              <a:buFont typeface="Wingdings" panose="05000000000000000000" pitchFamily="2" charset="2"/>
              <a:buChar char="ü"/>
            </a:pPr>
            <a:r>
              <a:rPr lang="ja-JP" altLang="en-US" dirty="0"/>
              <a:t>メンテナンス及び機能追加による開発コストなし</a:t>
            </a:r>
            <a:endParaRPr lang="en-US" altLang="ko-KR" dirty="0"/>
          </a:p>
        </p:txBody>
      </p:sp>
      <p:sp>
        <p:nvSpPr>
          <p:cNvPr id="11" name="직사각형 10"/>
          <p:cNvSpPr/>
          <p:nvPr/>
        </p:nvSpPr>
        <p:spPr>
          <a:xfrm>
            <a:off x="0" y="6379183"/>
            <a:ext cx="10909300" cy="139798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919" tIns="50960" rIns="101919" bIns="50960" rtlCol="0" anchor="ctr"/>
          <a:lstStyle/>
          <a:p>
            <a:endParaRPr lang="ko-KR" altLang="en-US" sz="1300" dirty="0">
              <a:solidFill>
                <a:schemeClr val="tx1"/>
              </a:solidFill>
            </a:endParaRPr>
          </a:p>
        </p:txBody>
      </p:sp>
      <p:sp>
        <p:nvSpPr>
          <p:cNvPr id="16" name="TextBox 15"/>
          <p:cNvSpPr txBox="1"/>
          <p:nvPr/>
        </p:nvSpPr>
        <p:spPr>
          <a:xfrm>
            <a:off x="1512099" y="6696893"/>
            <a:ext cx="9258650" cy="1026245"/>
          </a:xfrm>
          <a:prstGeom prst="rect">
            <a:avLst/>
          </a:prstGeom>
          <a:noFill/>
        </p:spPr>
        <p:txBody>
          <a:bodyPr wrap="square" lIns="101919" tIns="50960" rIns="101919" bIns="50960" rtlCol="0">
            <a:spAutoFit/>
          </a:bodyPr>
          <a:lstStyle/>
          <a:p>
            <a:pPr marL="191098" indent="-191098">
              <a:lnSpc>
                <a:spcPct val="150000"/>
              </a:lnSpc>
              <a:buFont typeface="Wingdings" panose="05000000000000000000" pitchFamily="2" charset="2"/>
              <a:buChar char="ü"/>
            </a:pPr>
            <a:r>
              <a:rPr lang="ja-JP" altLang="en-US" sz="1000" dirty="0"/>
              <a:t>初期段階で開発と導入に必要とされるコストが大きくならない事</a:t>
            </a:r>
            <a:endParaRPr lang="en-US" altLang="ko-KR" sz="1000" dirty="0"/>
          </a:p>
          <a:p>
            <a:pPr marL="191098" indent="-191098">
              <a:lnSpc>
                <a:spcPct val="150000"/>
              </a:lnSpc>
              <a:buFont typeface="Wingdings" panose="05000000000000000000" pitchFamily="2" charset="2"/>
              <a:buChar char="ü"/>
            </a:pPr>
            <a:r>
              <a:rPr lang="ja-JP" altLang="en-US" sz="1000" dirty="0"/>
              <a:t>簡単な教育だけで、直ちに活用ができる事</a:t>
            </a:r>
            <a:endParaRPr lang="en-US" altLang="ko-KR" sz="1000" dirty="0"/>
          </a:p>
          <a:p>
            <a:pPr marL="191098" indent="-191098">
              <a:lnSpc>
                <a:spcPct val="150000"/>
              </a:lnSpc>
              <a:buFont typeface="Wingdings" panose="05000000000000000000" pitchFamily="2" charset="2"/>
              <a:buChar char="ü"/>
            </a:pPr>
            <a:r>
              <a:rPr lang="ja-JP" altLang="en-US" sz="1000" dirty="0"/>
              <a:t>メンテナンスに伴う別途の電算入力や装備を維持するための負担が大きくない事</a:t>
            </a:r>
            <a:endParaRPr lang="en-US" altLang="ko-KR" sz="1000" dirty="0"/>
          </a:p>
          <a:p>
            <a:pPr marL="191098" indent="-191098">
              <a:lnSpc>
                <a:spcPct val="150000"/>
              </a:lnSpc>
              <a:buFont typeface="Wingdings" panose="05000000000000000000" pitchFamily="2" charset="2"/>
              <a:buChar char="ü"/>
            </a:pPr>
            <a:r>
              <a:rPr lang="ja-JP" altLang="en-US" sz="1000" dirty="0"/>
              <a:t>法律の変化と業務形態の変化に対し、速やかに対応できる事</a:t>
            </a:r>
            <a:endParaRPr lang="en-US" altLang="ko-KR" sz="1000" dirty="0"/>
          </a:p>
        </p:txBody>
      </p:sp>
      <p:cxnSp>
        <p:nvCxnSpPr>
          <p:cNvPr id="19" name="직선 연결선 18"/>
          <p:cNvCxnSpPr/>
          <p:nvPr/>
        </p:nvCxnSpPr>
        <p:spPr>
          <a:xfrm>
            <a:off x="5455137" y="815973"/>
            <a:ext cx="3685" cy="215913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3" name="그룹 22"/>
          <p:cNvGrpSpPr/>
          <p:nvPr/>
        </p:nvGrpSpPr>
        <p:grpSpPr>
          <a:xfrm>
            <a:off x="1555957" y="3096493"/>
            <a:ext cx="7672605" cy="3054964"/>
            <a:chOff x="-441837" y="5417674"/>
            <a:chExt cx="8221485" cy="3493360"/>
          </a:xfrm>
        </p:grpSpPr>
        <p:sp>
          <p:nvSpPr>
            <p:cNvPr id="24" name="TG_Rectangle 42"/>
            <p:cNvSpPr/>
            <p:nvPr/>
          </p:nvSpPr>
          <p:spPr>
            <a:xfrm>
              <a:off x="2211354" y="5549933"/>
              <a:ext cx="3254203" cy="3073924"/>
            </a:xfrm>
            <a:prstGeom prst="rect">
              <a:avLst/>
            </a:prstGeom>
            <a:noFill/>
          </p:spPr>
          <p:txBody>
            <a:bodyPr wrap="none" lIns="91440" tIns="45720" rIns="91440" bIns="45720">
              <a:prstTxWarp prst="textArchUp">
                <a:avLst>
                  <a:gd name="adj" fmla="val 12024093"/>
                </a:avLst>
              </a:prstTxWarp>
              <a:spAutoFit/>
            </a:bodyPr>
            <a:lstStyle/>
            <a:p>
              <a:endParaRPr lang="en-US" sz="1100" dirty="0">
                <a:ln w="18415" cmpd="sng">
                  <a:noFill/>
                  <a:prstDash val="solid"/>
                </a:ln>
                <a:solidFill>
                  <a:srgbClr val="FFFFFF"/>
                </a:solidFill>
                <a:effectLst>
                  <a:outerShdw blurRad="63500" dir="3600000" algn="tl" rotWithShape="0">
                    <a:srgbClr val="000000">
                      <a:alpha val="70000"/>
                    </a:srgbClr>
                  </a:outerShdw>
                </a:effectLst>
              </a:endParaRPr>
            </a:p>
          </p:txBody>
        </p:sp>
        <p:sp>
          <p:nvSpPr>
            <p:cNvPr id="25" name="TG_Rectangle 44"/>
            <p:cNvSpPr/>
            <p:nvPr/>
          </p:nvSpPr>
          <p:spPr>
            <a:xfrm>
              <a:off x="2260639" y="5553675"/>
              <a:ext cx="3254203" cy="3073924"/>
            </a:xfrm>
            <a:prstGeom prst="rect">
              <a:avLst/>
            </a:prstGeom>
            <a:noFill/>
          </p:spPr>
          <p:txBody>
            <a:bodyPr wrap="none" lIns="91440" tIns="45720" rIns="91440" bIns="45720">
              <a:prstTxWarp prst="textArchUp">
                <a:avLst>
                  <a:gd name="adj" fmla="val 12052158"/>
                </a:avLst>
              </a:prstTxWarp>
              <a:spAutoFit/>
            </a:bodyPr>
            <a:lstStyle/>
            <a:p>
              <a:pPr algn="r"/>
              <a:endParaRPr lang="en-US" sz="1100" dirty="0">
                <a:ln w="18415" cmpd="sng">
                  <a:noFill/>
                  <a:prstDash val="solid"/>
                </a:ln>
                <a:solidFill>
                  <a:srgbClr val="FFFFFF"/>
                </a:solidFill>
                <a:effectLst>
                  <a:outerShdw blurRad="63500" dir="3600000" algn="tl" rotWithShape="0">
                    <a:srgbClr val="000000">
                      <a:alpha val="70000"/>
                    </a:srgbClr>
                  </a:outerShdw>
                </a:effectLst>
              </a:endParaRPr>
            </a:p>
          </p:txBody>
        </p:sp>
        <p:grpSp>
          <p:nvGrpSpPr>
            <p:cNvPr id="26" name="그룹 25"/>
            <p:cNvGrpSpPr/>
            <p:nvPr/>
          </p:nvGrpSpPr>
          <p:grpSpPr>
            <a:xfrm>
              <a:off x="-432137" y="5419209"/>
              <a:ext cx="5808029" cy="3429485"/>
              <a:chOff x="0" y="1896987"/>
              <a:chExt cx="6579693" cy="4179921"/>
            </a:xfrm>
          </p:grpSpPr>
          <p:sp>
            <p:nvSpPr>
              <p:cNvPr id="40" name="TG_Rectangle 24"/>
              <p:cNvSpPr/>
              <p:nvPr/>
            </p:nvSpPr>
            <p:spPr>
              <a:xfrm>
                <a:off x="0" y="2060756"/>
                <a:ext cx="3987791" cy="1904754"/>
              </a:xfrm>
              <a:prstGeom prst="rect">
                <a:avLst/>
              </a:prstGeom>
              <a:gradFill flip="none" rotWithShape="1">
                <a:gsLst>
                  <a:gs pos="15000">
                    <a:schemeClr val="bg2"/>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p>
            </p:txBody>
          </p:sp>
          <p:sp>
            <p:nvSpPr>
              <p:cNvPr id="41" name="TG_Pie 36"/>
              <p:cNvSpPr/>
              <p:nvPr/>
            </p:nvSpPr>
            <p:spPr>
              <a:xfrm>
                <a:off x="2685430" y="1896987"/>
                <a:ext cx="3894263" cy="4179921"/>
              </a:xfrm>
              <a:prstGeom prst="pie">
                <a:avLst>
                  <a:gd name="adj1" fmla="val 10794024"/>
                  <a:gd name="adj2" fmla="val 16200000"/>
                </a:avLst>
              </a:prstGeom>
              <a:gradFill flip="none" rotWithShape="1">
                <a:gsLst>
                  <a:gs pos="0">
                    <a:schemeClr val="accent4">
                      <a:lumMod val="50000"/>
                    </a:schemeClr>
                  </a:gs>
                  <a:gs pos="24000">
                    <a:schemeClr val="accent4"/>
                  </a:gs>
                  <a:gs pos="54000">
                    <a:schemeClr val="accent4"/>
                  </a:gs>
                  <a:gs pos="100000">
                    <a:schemeClr val="accent4">
                      <a:lumMod val="75000"/>
                    </a:schemeClr>
                  </a:gs>
                </a:gsLst>
                <a:lin ang="0" scaled="1"/>
                <a:tileRect/>
              </a:gradFill>
              <a:ln/>
              <a:effectLst>
                <a:outerShdw blurRad="50800" dist="38100" dir="2700000" algn="tl" rotWithShape="0">
                  <a:prstClr val="black">
                    <a:alpha val="40000"/>
                  </a:prstClr>
                </a:outerShdw>
              </a:effectLst>
              <a:scene3d>
                <a:camera prst="orthographicFront"/>
                <a:lightRig rig="flat" dir="t">
                  <a:rot lat="0" lon="0" rev="16200000"/>
                </a:lightRig>
              </a:scene3d>
              <a:sp3d prstMaterial="powder">
                <a:bevelT w="88900" h="88900"/>
                <a:contourClr>
                  <a:schemeClr val="accent4"/>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00" dirty="0">
                  <a:solidFill>
                    <a:schemeClr val="tx1"/>
                  </a:solidFill>
                </a:endParaRPr>
              </a:p>
            </p:txBody>
          </p:sp>
          <p:sp>
            <p:nvSpPr>
              <p:cNvPr id="42" name="TextBox 41"/>
              <p:cNvSpPr txBox="1"/>
              <p:nvPr/>
            </p:nvSpPr>
            <p:spPr>
              <a:xfrm>
                <a:off x="3034515" y="2924605"/>
                <a:ext cx="1784005" cy="364612"/>
              </a:xfrm>
              <a:prstGeom prst="rect">
                <a:avLst/>
              </a:prstGeom>
              <a:noFill/>
            </p:spPr>
            <p:txBody>
              <a:bodyPr wrap="square" rtlCol="0">
                <a:spAutoFit/>
              </a:bodyPr>
              <a:lstStyle/>
              <a:p>
                <a:r>
                  <a:rPr lang="ja-JP" altLang="en-US" sz="1100" b="1" dirty="0">
                    <a:solidFill>
                      <a:schemeClr val="bg1"/>
                    </a:solidFill>
                  </a:rPr>
                  <a:t>在庫</a:t>
                </a:r>
                <a:r>
                  <a:rPr lang="en-US" altLang="ko-KR" sz="1100" b="1" dirty="0">
                    <a:solidFill>
                      <a:schemeClr val="bg1"/>
                    </a:solidFill>
                  </a:rPr>
                  <a:t>/</a:t>
                </a:r>
                <a:r>
                  <a:rPr lang="ja-JP" altLang="en-US" sz="1100" b="1" dirty="0">
                    <a:solidFill>
                      <a:schemeClr val="bg1"/>
                    </a:solidFill>
                  </a:rPr>
                  <a:t>営業</a:t>
                </a:r>
                <a:r>
                  <a:rPr lang="en-US" altLang="ko-KR" sz="1100" b="1" dirty="0">
                    <a:solidFill>
                      <a:schemeClr val="bg1"/>
                    </a:solidFill>
                  </a:rPr>
                  <a:t>/</a:t>
                </a:r>
                <a:r>
                  <a:rPr lang="ja-JP" altLang="en-US" sz="1100" b="1" dirty="0">
                    <a:solidFill>
                      <a:schemeClr val="bg1"/>
                    </a:solidFill>
                  </a:rPr>
                  <a:t>購買</a:t>
                </a:r>
                <a:endParaRPr lang="ko-KR" altLang="en-US" sz="1100" b="1" dirty="0">
                  <a:solidFill>
                    <a:schemeClr val="bg1"/>
                  </a:solidFill>
                </a:endParaRPr>
              </a:p>
            </p:txBody>
          </p:sp>
        </p:grpSp>
        <p:grpSp>
          <p:nvGrpSpPr>
            <p:cNvPr id="27" name="그룹 26"/>
            <p:cNvGrpSpPr/>
            <p:nvPr/>
          </p:nvGrpSpPr>
          <p:grpSpPr>
            <a:xfrm>
              <a:off x="2077297" y="5417674"/>
              <a:ext cx="5701689" cy="3429483"/>
              <a:chOff x="2684775" y="1895454"/>
              <a:chExt cx="6459225" cy="4179918"/>
            </a:xfrm>
          </p:grpSpPr>
          <p:sp>
            <p:nvSpPr>
              <p:cNvPr id="37" name="TG_Rectangle 34"/>
              <p:cNvSpPr/>
              <p:nvPr/>
            </p:nvSpPr>
            <p:spPr>
              <a:xfrm>
                <a:off x="5265747" y="2060756"/>
                <a:ext cx="3878253" cy="1904754"/>
              </a:xfrm>
              <a:prstGeom prst="rect">
                <a:avLst/>
              </a:prstGeom>
              <a:gradFill flip="none" rotWithShape="1">
                <a:gsLst>
                  <a:gs pos="16000">
                    <a:schemeClr val="bg2"/>
                  </a:gs>
                  <a:gs pos="86000">
                    <a:schemeClr val="bg1">
                      <a:alpha val="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p>
            </p:txBody>
          </p:sp>
          <p:sp>
            <p:nvSpPr>
              <p:cNvPr id="38" name="TG_Pie 37"/>
              <p:cNvSpPr/>
              <p:nvPr/>
            </p:nvSpPr>
            <p:spPr>
              <a:xfrm>
                <a:off x="2684775" y="1895454"/>
                <a:ext cx="3894263" cy="4179918"/>
              </a:xfrm>
              <a:prstGeom prst="pie">
                <a:avLst>
                  <a:gd name="adj1" fmla="val 16202532"/>
                  <a:gd name="adj2" fmla="val 21592877"/>
                </a:avLst>
              </a:prstGeom>
              <a:gradFill flip="none" rotWithShape="1">
                <a:gsLst>
                  <a:gs pos="0">
                    <a:schemeClr val="accent5">
                      <a:lumMod val="50000"/>
                    </a:schemeClr>
                  </a:gs>
                  <a:gs pos="24000">
                    <a:schemeClr val="accent5"/>
                  </a:gs>
                  <a:gs pos="54000">
                    <a:schemeClr val="accent5"/>
                  </a:gs>
                  <a:gs pos="100000">
                    <a:schemeClr val="accent5">
                      <a:lumMod val="75000"/>
                    </a:schemeClr>
                  </a:gs>
                </a:gsLst>
                <a:lin ang="3600000" scaled="0"/>
                <a:tileRect/>
              </a:gradFill>
              <a:ln/>
              <a:scene3d>
                <a:camera prst="orthographicFront"/>
                <a:lightRig rig="flat" dir="t">
                  <a:rot lat="0" lon="0" rev="16200000"/>
                </a:lightRig>
              </a:scene3d>
              <a:sp3d prstMaterial="powder">
                <a:bevelT w="88900" h="88900"/>
                <a:contourClr>
                  <a:schemeClr val="accent4"/>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00">
                  <a:solidFill>
                    <a:schemeClr val="tx1"/>
                  </a:solidFill>
                </a:endParaRPr>
              </a:p>
            </p:txBody>
          </p:sp>
          <p:sp>
            <p:nvSpPr>
              <p:cNvPr id="39" name="TextBox 38"/>
              <p:cNvSpPr txBox="1"/>
              <p:nvPr/>
            </p:nvSpPr>
            <p:spPr>
              <a:xfrm>
                <a:off x="4799765" y="2924943"/>
                <a:ext cx="1636446" cy="364612"/>
              </a:xfrm>
              <a:prstGeom prst="rect">
                <a:avLst/>
              </a:prstGeom>
              <a:noFill/>
            </p:spPr>
            <p:txBody>
              <a:bodyPr wrap="square" rtlCol="0">
                <a:spAutoFit/>
              </a:bodyPr>
              <a:lstStyle/>
              <a:p>
                <a:r>
                  <a:rPr lang="ja-JP" altLang="en-US" sz="1100" b="1" dirty="0">
                    <a:solidFill>
                      <a:schemeClr val="bg1"/>
                    </a:solidFill>
                  </a:rPr>
                  <a:t>生産</a:t>
                </a:r>
                <a:r>
                  <a:rPr lang="en-US" altLang="ko-KR" sz="1100" b="1" dirty="0">
                    <a:solidFill>
                      <a:schemeClr val="bg1"/>
                    </a:solidFill>
                  </a:rPr>
                  <a:t>/</a:t>
                </a:r>
                <a:r>
                  <a:rPr lang="ja-JP" altLang="en-US" sz="1100" b="1" dirty="0">
                    <a:solidFill>
                      <a:schemeClr val="bg1"/>
                    </a:solidFill>
                  </a:rPr>
                  <a:t>原価</a:t>
                </a:r>
                <a:r>
                  <a:rPr lang="en-US" altLang="ko-KR" sz="1100" b="1" dirty="0">
                    <a:solidFill>
                      <a:schemeClr val="bg1"/>
                    </a:solidFill>
                  </a:rPr>
                  <a:t>/</a:t>
                </a:r>
                <a:r>
                  <a:rPr lang="ja-JP" altLang="en-US" sz="1100" b="1" dirty="0">
                    <a:solidFill>
                      <a:schemeClr val="bg1"/>
                    </a:solidFill>
                  </a:rPr>
                  <a:t>利益</a:t>
                </a:r>
                <a:endParaRPr lang="ko-KR" altLang="en-US" sz="1100" b="1" dirty="0">
                  <a:solidFill>
                    <a:schemeClr val="bg1"/>
                  </a:solidFill>
                </a:endParaRPr>
              </a:p>
            </p:txBody>
          </p:sp>
        </p:grpSp>
        <p:grpSp>
          <p:nvGrpSpPr>
            <p:cNvPr id="28" name="그룹 27"/>
            <p:cNvGrpSpPr/>
            <p:nvPr/>
          </p:nvGrpSpPr>
          <p:grpSpPr>
            <a:xfrm>
              <a:off x="-441837" y="5481549"/>
              <a:ext cx="5817731" cy="3429485"/>
              <a:chOff x="0" y="1894246"/>
              <a:chExt cx="6590685" cy="4179921"/>
            </a:xfrm>
          </p:grpSpPr>
          <p:sp>
            <p:nvSpPr>
              <p:cNvPr id="34" name="TG_Rectangle 25"/>
              <p:cNvSpPr/>
              <p:nvPr/>
            </p:nvSpPr>
            <p:spPr>
              <a:xfrm>
                <a:off x="0" y="4021495"/>
                <a:ext cx="3987791" cy="1958065"/>
              </a:xfrm>
              <a:prstGeom prst="rect">
                <a:avLst/>
              </a:prstGeom>
              <a:gradFill flip="none" rotWithShape="1">
                <a:gsLst>
                  <a:gs pos="15000">
                    <a:schemeClr val="bg2"/>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p>
            </p:txBody>
          </p:sp>
          <p:sp>
            <p:nvSpPr>
              <p:cNvPr id="35" name="TG_Pie 39"/>
              <p:cNvSpPr/>
              <p:nvPr/>
            </p:nvSpPr>
            <p:spPr>
              <a:xfrm>
                <a:off x="2696419" y="1894246"/>
                <a:ext cx="3894266" cy="4179921"/>
              </a:xfrm>
              <a:prstGeom prst="pie">
                <a:avLst>
                  <a:gd name="adj1" fmla="val 5393760"/>
                  <a:gd name="adj2" fmla="val 10783517"/>
                </a:avLst>
              </a:prstGeom>
              <a:gradFill flip="none" rotWithShape="1">
                <a:gsLst>
                  <a:gs pos="0">
                    <a:schemeClr val="accent6">
                      <a:lumMod val="50000"/>
                    </a:schemeClr>
                  </a:gs>
                  <a:gs pos="24000">
                    <a:schemeClr val="accent6"/>
                  </a:gs>
                  <a:gs pos="54000">
                    <a:schemeClr val="accent6"/>
                  </a:gs>
                  <a:gs pos="100000">
                    <a:schemeClr val="accent6">
                      <a:lumMod val="75000"/>
                    </a:schemeClr>
                  </a:gs>
                </a:gsLst>
                <a:lin ang="4800000" scaled="0"/>
                <a:tileRect/>
              </a:gradFill>
              <a:ln/>
              <a:effectLst>
                <a:outerShdw blurRad="57150" dist="38100" dir="5400000" algn="ctr" rotWithShape="0">
                  <a:srgbClr val="000000">
                    <a:alpha val="48000"/>
                  </a:srgbClr>
                </a:outerShdw>
                <a:reflection blurRad="6350" stA="50000" endA="300" endPos="38500" dist="50800" dir="5400000" sy="-100000" algn="bl" rotWithShape="0"/>
              </a:effectLst>
              <a:scene3d>
                <a:camera prst="orthographicFront"/>
                <a:lightRig rig="flat" dir="t">
                  <a:rot lat="0" lon="0" rev="16200000"/>
                </a:lightRig>
              </a:scene3d>
              <a:sp3d prstMaterial="powder">
                <a:bevelT w="88900" h="88900"/>
                <a:contourClr>
                  <a:schemeClr val="accent4"/>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00">
                  <a:solidFill>
                    <a:schemeClr val="tx1"/>
                  </a:solidFill>
                </a:endParaRPr>
              </a:p>
            </p:txBody>
          </p:sp>
          <p:sp>
            <p:nvSpPr>
              <p:cNvPr id="36" name="TextBox 35"/>
              <p:cNvSpPr txBox="1"/>
              <p:nvPr/>
            </p:nvSpPr>
            <p:spPr>
              <a:xfrm>
                <a:off x="2941219" y="4727159"/>
                <a:ext cx="1784005" cy="364612"/>
              </a:xfrm>
              <a:prstGeom prst="rect">
                <a:avLst/>
              </a:prstGeom>
              <a:noFill/>
            </p:spPr>
            <p:txBody>
              <a:bodyPr wrap="square" rtlCol="0">
                <a:spAutoFit/>
              </a:bodyPr>
              <a:lstStyle/>
              <a:p>
                <a:r>
                  <a:rPr lang="ko-KR" altLang="en-US" sz="1100" b="1" dirty="0">
                    <a:solidFill>
                      <a:schemeClr val="bg1"/>
                    </a:solidFill>
                    <a:latin typeface="Yu Gothic Medium" panose="020B0500000000000000" pitchFamily="34" charset="-128"/>
                  </a:rPr>
                  <a:t>  </a:t>
                </a:r>
                <a:r>
                  <a:rPr lang="ja-JP" altLang="en-US" sz="1100" b="1" dirty="0">
                    <a:solidFill>
                      <a:schemeClr val="bg1"/>
                    </a:solidFill>
                  </a:rPr>
                  <a:t>会計</a:t>
                </a:r>
                <a:r>
                  <a:rPr lang="en-US" altLang="ko-KR" sz="1100" b="1" dirty="0">
                    <a:solidFill>
                      <a:schemeClr val="bg1"/>
                    </a:solidFill>
                  </a:rPr>
                  <a:t>/</a:t>
                </a:r>
                <a:r>
                  <a:rPr lang="ja-JP" altLang="en-US" sz="1100" b="1" dirty="0">
                    <a:solidFill>
                      <a:schemeClr val="bg1"/>
                    </a:solidFill>
                  </a:rPr>
                  <a:t>給与</a:t>
                </a:r>
                <a:r>
                  <a:rPr lang="en-US" altLang="ko-KR" sz="1100" b="1" dirty="0">
                    <a:solidFill>
                      <a:schemeClr val="bg1"/>
                    </a:solidFill>
                  </a:rPr>
                  <a:t>/</a:t>
                </a:r>
                <a:r>
                  <a:rPr lang="ja-JP" altLang="en-US" sz="1100" b="1" dirty="0">
                    <a:solidFill>
                      <a:schemeClr val="bg1"/>
                    </a:solidFill>
                  </a:rPr>
                  <a:t>財務</a:t>
                </a:r>
                <a:endParaRPr lang="ko-KR" altLang="en-US" sz="1100" b="1" dirty="0">
                  <a:solidFill>
                    <a:schemeClr val="bg1"/>
                  </a:solidFill>
                </a:endParaRPr>
              </a:p>
            </p:txBody>
          </p:sp>
        </p:grpSp>
        <p:grpSp>
          <p:nvGrpSpPr>
            <p:cNvPr id="29" name="그룹 28"/>
            <p:cNvGrpSpPr/>
            <p:nvPr/>
          </p:nvGrpSpPr>
          <p:grpSpPr>
            <a:xfrm>
              <a:off x="2077297" y="5481549"/>
              <a:ext cx="5702351" cy="3429485"/>
              <a:chOff x="2684025" y="1895902"/>
              <a:chExt cx="6459975" cy="4179921"/>
            </a:xfrm>
          </p:grpSpPr>
          <p:sp>
            <p:nvSpPr>
              <p:cNvPr id="31" name="TG_Rectangle 33"/>
              <p:cNvSpPr/>
              <p:nvPr/>
            </p:nvSpPr>
            <p:spPr>
              <a:xfrm>
                <a:off x="5265747" y="4021495"/>
                <a:ext cx="3878253" cy="1958065"/>
              </a:xfrm>
              <a:prstGeom prst="rect">
                <a:avLst/>
              </a:prstGeom>
              <a:gradFill flip="none" rotWithShape="1">
                <a:gsLst>
                  <a:gs pos="16000">
                    <a:schemeClr val="bg2"/>
                  </a:gs>
                  <a:gs pos="86000">
                    <a:schemeClr val="bg1">
                      <a:alpha val="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p>
            </p:txBody>
          </p:sp>
          <p:sp>
            <p:nvSpPr>
              <p:cNvPr id="32" name="TG_Pie 38"/>
              <p:cNvSpPr/>
              <p:nvPr/>
            </p:nvSpPr>
            <p:spPr>
              <a:xfrm>
                <a:off x="2684025" y="1895902"/>
                <a:ext cx="3894263" cy="4179921"/>
              </a:xfrm>
              <a:prstGeom prst="pie">
                <a:avLst>
                  <a:gd name="adj1" fmla="val 9002"/>
                  <a:gd name="adj2" fmla="val 5407225"/>
                </a:avLst>
              </a:prstGeom>
              <a:gradFill flip="none" rotWithShape="1">
                <a:gsLst>
                  <a:gs pos="0">
                    <a:schemeClr val="accent3">
                      <a:lumMod val="50000"/>
                    </a:schemeClr>
                  </a:gs>
                  <a:gs pos="24000">
                    <a:schemeClr val="accent3"/>
                  </a:gs>
                  <a:gs pos="54000">
                    <a:schemeClr val="accent3"/>
                  </a:gs>
                  <a:gs pos="100000">
                    <a:schemeClr val="accent3">
                      <a:lumMod val="75000"/>
                    </a:schemeClr>
                  </a:gs>
                </a:gsLst>
                <a:lin ang="10200000" scaled="0"/>
                <a:tileRect/>
              </a:gradFill>
              <a:ln/>
              <a:effectLst>
                <a:outerShdw blurRad="57150" dist="38100" dir="5400000" algn="ctr" rotWithShape="0">
                  <a:srgbClr val="000000">
                    <a:alpha val="48000"/>
                  </a:srgbClr>
                </a:outerShdw>
                <a:reflection blurRad="6350" stA="50000" endA="300" endPos="38500" dist="50800" dir="5400000" sy="-100000" algn="bl" rotWithShape="0"/>
              </a:effectLst>
              <a:scene3d>
                <a:camera prst="orthographicFront"/>
                <a:lightRig rig="flat" dir="t">
                  <a:rot lat="0" lon="0" rev="16200000"/>
                </a:lightRig>
              </a:scene3d>
              <a:sp3d prstMaterial="powder">
                <a:bevelT w="88900" h="88900"/>
                <a:contourClr>
                  <a:schemeClr val="accent4"/>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00">
                  <a:solidFill>
                    <a:schemeClr val="tx1"/>
                  </a:solidFill>
                </a:endParaRPr>
              </a:p>
            </p:txBody>
          </p:sp>
          <p:sp>
            <p:nvSpPr>
              <p:cNvPr id="33" name="TextBox 32"/>
              <p:cNvSpPr txBox="1"/>
              <p:nvPr/>
            </p:nvSpPr>
            <p:spPr>
              <a:xfrm>
                <a:off x="4778816" y="4728467"/>
                <a:ext cx="1673198" cy="364612"/>
              </a:xfrm>
              <a:prstGeom prst="rect">
                <a:avLst/>
              </a:prstGeom>
              <a:noFill/>
            </p:spPr>
            <p:txBody>
              <a:bodyPr wrap="square" rtlCol="0">
                <a:spAutoFit/>
              </a:bodyPr>
              <a:lstStyle/>
              <a:p>
                <a:r>
                  <a:rPr lang="ja-JP" altLang="en-US" sz="1100" b="1" dirty="0">
                    <a:solidFill>
                      <a:schemeClr val="bg1"/>
                    </a:solidFill>
                  </a:rPr>
                  <a:t>グループウェア</a:t>
                </a:r>
                <a:endParaRPr lang="en-US" altLang="ko-KR" sz="1100" b="1" dirty="0">
                  <a:solidFill>
                    <a:schemeClr val="bg1"/>
                  </a:solidFill>
                </a:endParaRPr>
              </a:p>
            </p:txBody>
          </p:sp>
        </p:grpSp>
        <p:sp>
          <p:nvSpPr>
            <p:cNvPr id="30" name="Oval 50"/>
            <p:cNvSpPr/>
            <p:nvPr/>
          </p:nvSpPr>
          <p:spPr>
            <a:xfrm rot="20055985">
              <a:off x="3271624" y="6761905"/>
              <a:ext cx="902462" cy="868772"/>
            </a:xfrm>
            <a:prstGeom prst="ellipse">
              <a:avLst/>
            </a:prstGeom>
            <a:gradFill flip="none" rotWithShape="1">
              <a:gsLst>
                <a:gs pos="0">
                  <a:srgbClr val="FFFFFF"/>
                </a:gs>
                <a:gs pos="14000">
                  <a:srgbClr val="EAEAEA"/>
                </a:gs>
                <a:gs pos="100000">
                  <a:srgbClr val="DDDDDD"/>
                </a:gs>
              </a:gsLst>
              <a:path path="circle">
                <a:fillToRect l="50000" t="50000" r="50000" b="50000"/>
              </a:path>
              <a:tileRect/>
            </a:gradFill>
            <a:ln>
              <a:noFill/>
            </a:ln>
            <a:effectLst/>
            <a:scene3d>
              <a:camera prst="orthographicFront"/>
              <a:lightRig rig="balanced" dir="t">
                <a:rot lat="0" lon="0" rev="3000000"/>
              </a:lightRig>
            </a:scene3d>
            <a:sp3d prstMaterial="softEdge">
              <a:bevelT w="762000" h="762000"/>
              <a:bevelB w="508000" h="508000"/>
              <a:extrusionClr>
                <a:schemeClr val="tx1"/>
              </a:extrusionClr>
              <a:contourClr>
                <a:schemeClr val="tx1"/>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pic>
        <p:nvPicPr>
          <p:cNvPr id="1026" name="Picture 2" descr="C:\Users\08011손동천\Desktop\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0395" y="4516321"/>
            <a:ext cx="679588" cy="193789"/>
          </a:xfrm>
          <a:prstGeom prst="rect">
            <a:avLst/>
          </a:prstGeom>
          <a:noFill/>
          <a:extLst>
            <a:ext uri="{909E8E84-426E-40DD-AFC4-6F175D3DCCD1}">
              <a14:hiddenFill xmlns:a14="http://schemas.microsoft.com/office/drawing/2010/main">
                <a:solidFill>
                  <a:srgbClr val="FFFFFF"/>
                </a:solidFill>
              </a14:hiddenFill>
            </a:ext>
          </a:extLst>
        </p:spPr>
      </p:pic>
      <p:sp>
        <p:nvSpPr>
          <p:cNvPr id="46" name="한쪽 모서리가 잘린 사각형 45"/>
          <p:cNvSpPr/>
          <p:nvPr/>
        </p:nvSpPr>
        <p:spPr>
          <a:xfrm>
            <a:off x="0" y="6175036"/>
            <a:ext cx="3024199" cy="408295"/>
          </a:xfrm>
          <a:prstGeom prst="snip1Rect">
            <a:avLst/>
          </a:prstGeom>
          <a:ln/>
        </p:spPr>
        <p:style>
          <a:lnRef idx="1">
            <a:schemeClr val="accent2"/>
          </a:lnRef>
          <a:fillRef idx="3">
            <a:schemeClr val="accent2"/>
          </a:fillRef>
          <a:effectRef idx="2">
            <a:schemeClr val="accent2"/>
          </a:effectRef>
          <a:fontRef idx="minor">
            <a:schemeClr val="lt1"/>
          </a:fontRef>
        </p:style>
        <p:txBody>
          <a:bodyPr lIns="101919" tIns="50960" rIns="101919" bIns="50960" rtlCol="0" anchor="ctr"/>
          <a:lstStyle/>
          <a:p>
            <a:pPr algn="ctr"/>
            <a:r>
              <a:rPr lang="ja-JP" altLang="en-US" sz="1600" dirty="0" smtClean="0">
                <a:latin typeface="Yu Gothic Medium" panose="020B0500000000000000" pitchFamily="34" charset="-128"/>
                <a:ea typeface="Yu Gothic Medium" panose="020B0500000000000000" pitchFamily="34" charset="-128"/>
              </a:rPr>
              <a:t>中小企業に適した</a:t>
            </a:r>
            <a:r>
              <a:rPr lang="en-US" altLang="ko-KR" sz="1600" dirty="0" smtClean="0">
                <a:latin typeface="Yu Gothic Medium" panose="020B0500000000000000" pitchFamily="34" charset="-128"/>
                <a:ea typeface="Yu Gothic Medium" panose="020B0500000000000000" pitchFamily="34" charset="-128"/>
              </a:rPr>
              <a:t>ERP</a:t>
            </a:r>
            <a:r>
              <a:rPr lang="ja-JP" altLang="en-US" sz="1600" dirty="0" smtClean="0">
                <a:latin typeface="Yu Gothic Medium" panose="020B0500000000000000" pitchFamily="34" charset="-128"/>
                <a:ea typeface="Yu Gothic Medium" panose="020B0500000000000000" pitchFamily="34" charset="-128"/>
              </a:rPr>
              <a:t>とは</a:t>
            </a:r>
            <a:r>
              <a:rPr lang="en-US" altLang="ko-KR" sz="1600" dirty="0" smtClean="0">
                <a:latin typeface="Yu Gothic Medium" panose="020B0500000000000000" pitchFamily="34" charset="-128"/>
                <a:ea typeface="Yu Gothic Medium" panose="020B0500000000000000" pitchFamily="34" charset="-128"/>
              </a:rPr>
              <a:t>?</a:t>
            </a:r>
            <a:endParaRPr lang="ko-KR" altLang="en-US" sz="1600" dirty="0">
              <a:latin typeface="Yu Gothic Medium" panose="020B0500000000000000" pitchFamily="34" charset="-128"/>
            </a:endParaRPr>
          </a:p>
        </p:txBody>
      </p:sp>
      <p:sp>
        <p:nvSpPr>
          <p:cNvPr id="43" name="평행 사변형 42"/>
          <p:cNvSpPr/>
          <p:nvPr/>
        </p:nvSpPr>
        <p:spPr>
          <a:xfrm flipH="1">
            <a:off x="289786" y="0"/>
            <a:ext cx="601367" cy="540559"/>
          </a:xfrm>
          <a:prstGeom prst="parallelogram">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1919" tIns="50960" rIns="101919" bIns="50960" rtlCol="0" anchor="ctr"/>
          <a:lstStyle/>
          <a:p>
            <a:pPr algn="ctr"/>
            <a:endParaRPr lang="ko-KR" altLang="en-US"/>
          </a:p>
        </p:txBody>
      </p:sp>
      <p:cxnSp>
        <p:nvCxnSpPr>
          <p:cNvPr id="47" name="직선 연결선 46"/>
          <p:cNvCxnSpPr/>
          <p:nvPr/>
        </p:nvCxnSpPr>
        <p:spPr>
          <a:xfrm>
            <a:off x="427560" y="547895"/>
            <a:ext cx="10479951"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Picture 2" descr="C:\Users\08011손동천\Desktop\제안서\아이콘\작은아이콘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24" y="6890339"/>
            <a:ext cx="1076325"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476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34" y="540559"/>
            <a:ext cx="10888467" cy="6614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제목 1"/>
          <p:cNvSpPr>
            <a:spLocks noGrp="1"/>
          </p:cNvSpPr>
          <p:nvPr>
            <p:ph type="ctrTitle"/>
          </p:nvPr>
        </p:nvSpPr>
        <p:spPr>
          <a:xfrm>
            <a:off x="0" y="3"/>
            <a:ext cx="10909300" cy="540558"/>
          </a:xfrm>
        </p:spPr>
        <p:txBody>
          <a:bodyPr>
            <a:normAutofit/>
          </a:bodyPr>
          <a:lstStyle/>
          <a:p>
            <a:pPr algn="l"/>
            <a:r>
              <a:rPr lang="en-US" altLang="ko-KR" sz="2200" dirty="0">
                <a:solidFill>
                  <a:schemeClr val="tx1">
                    <a:lumMod val="50000"/>
                    <a:lumOff val="50000"/>
                  </a:schemeClr>
                </a:solidFill>
              </a:rPr>
              <a:t>							</a:t>
            </a:r>
            <a:endParaRPr lang="ko-KR" altLang="en-US" sz="2200" dirty="0">
              <a:solidFill>
                <a:schemeClr val="tx1">
                  <a:lumMod val="50000"/>
                  <a:lumOff val="50000"/>
                </a:schemeClr>
              </a:solidFill>
            </a:endParaRPr>
          </a:p>
        </p:txBody>
      </p:sp>
      <p:sp>
        <p:nvSpPr>
          <p:cNvPr id="29" name="TextBox 28"/>
          <p:cNvSpPr txBox="1"/>
          <p:nvPr/>
        </p:nvSpPr>
        <p:spPr>
          <a:xfrm>
            <a:off x="342082" y="1030514"/>
            <a:ext cx="10206112" cy="1011918"/>
          </a:xfrm>
          <a:prstGeom prst="rect">
            <a:avLst/>
          </a:prstGeom>
          <a:noFill/>
        </p:spPr>
        <p:txBody>
          <a:bodyPr wrap="square" lIns="87732" tIns="43866" rIns="87732" bIns="43866" rtlCol="0">
            <a:spAutoFit/>
          </a:bodyPr>
          <a:lstStyle>
            <a:defPPr>
              <a:defRPr lang="ko-KR"/>
            </a:defPPr>
            <a:lvl1pPr marL="171450" indent="-171450">
              <a:lnSpc>
                <a:spcPct val="150000"/>
              </a:lnSpc>
              <a:buClr>
                <a:schemeClr val="accent6"/>
              </a:buClr>
              <a:buFont typeface="Arial" pitchFamily="34" charset="0"/>
              <a:buChar char="•"/>
              <a:defRPr sz="1000"/>
            </a:lvl1pPr>
          </a:lstStyle>
          <a:p>
            <a:pPr>
              <a:buClr>
                <a:srgbClr val="C00000"/>
              </a:buClr>
              <a:buFont typeface="Wingdings" panose="05000000000000000000" pitchFamily="2" charset="2"/>
              <a:buChar char="ü"/>
            </a:pPr>
            <a:r>
              <a:rPr lang="ja-JP" altLang="en-US" dirty="0"/>
              <a:t>イーカウントは各企業様から頂く要求内容を予め予測し、システムを標準化させる</a:t>
            </a:r>
            <a:endParaRPr lang="en-US" altLang="ko-KR" dirty="0"/>
          </a:p>
          <a:p>
            <a:pPr>
              <a:buClr>
                <a:srgbClr val="C00000"/>
              </a:buClr>
              <a:buFont typeface="Wingdings" panose="05000000000000000000" pitchFamily="2" charset="2"/>
              <a:buChar char="ü"/>
            </a:pPr>
            <a:r>
              <a:rPr lang="ja-JP" altLang="en-US" dirty="0"/>
              <a:t>ユーザー様からご使用方法を直接、決めて頂けますようにカスタマイジング機能を提供</a:t>
            </a:r>
            <a:endParaRPr lang="en-US" altLang="ko-KR" dirty="0"/>
          </a:p>
          <a:p>
            <a:pPr>
              <a:buClr>
                <a:srgbClr val="C00000"/>
              </a:buClr>
              <a:buFont typeface="Wingdings" panose="05000000000000000000" pitchFamily="2" charset="2"/>
              <a:buChar char="ü"/>
            </a:pPr>
            <a:r>
              <a:rPr lang="ja-JP" altLang="en-US" dirty="0"/>
              <a:t>卸</a:t>
            </a:r>
            <a:r>
              <a:rPr lang="en-US" altLang="ja-JP" dirty="0"/>
              <a:t>/</a:t>
            </a:r>
            <a:r>
              <a:rPr lang="ja-JP" altLang="en-US" dirty="0"/>
              <a:t>小売り、製造業で行われる業務に対応できるシステムが構築されてますので、継続的にご利用が可能</a:t>
            </a:r>
            <a:endParaRPr lang="en-US" altLang="ko-KR" dirty="0"/>
          </a:p>
          <a:p>
            <a:pPr>
              <a:buClr>
                <a:srgbClr val="C00000"/>
              </a:buClr>
              <a:buFont typeface="Wingdings" panose="05000000000000000000" pitchFamily="2" charset="2"/>
              <a:buChar char="ü"/>
            </a:pPr>
            <a:r>
              <a:rPr lang="ja-JP" altLang="en-US" dirty="0"/>
              <a:t>事業の拡大並びに経営環境の変化に対する、リアルタイム対応が可能</a:t>
            </a:r>
            <a:endParaRPr lang="ko-KR" altLang="en-US" dirty="0"/>
          </a:p>
        </p:txBody>
      </p:sp>
      <p:sp>
        <p:nvSpPr>
          <p:cNvPr id="32" name="TextBox 31"/>
          <p:cNvSpPr txBox="1"/>
          <p:nvPr/>
        </p:nvSpPr>
        <p:spPr>
          <a:xfrm>
            <a:off x="337504" y="703877"/>
            <a:ext cx="2749105" cy="334810"/>
          </a:xfrm>
          <a:prstGeom prst="rect">
            <a:avLst/>
          </a:prstGeom>
          <a:noFill/>
        </p:spPr>
        <p:txBody>
          <a:bodyPr wrap="square" lIns="87732" tIns="43866" rIns="87732" bIns="43866" rtlCol="0">
            <a:spAutoFit/>
          </a:bodyPr>
          <a:lstStyle>
            <a:defPPr>
              <a:defRPr lang="ko-KR"/>
            </a:defPPr>
            <a:lvl1pPr>
              <a:defRPr sz="1800" b="1" i="1" spc="100">
                <a:solidFill>
                  <a:schemeClr val="accent6"/>
                </a:solidFill>
              </a:defRPr>
            </a:lvl1pPr>
          </a:lstStyle>
          <a:p>
            <a:r>
              <a:rPr lang="ja-JP" altLang="en-US" sz="1600" dirty="0" smtClean="0">
                <a:solidFill>
                  <a:srgbClr val="C00000"/>
                </a:solidFill>
              </a:rPr>
              <a:t>半永久的なシステム</a:t>
            </a:r>
            <a:endParaRPr lang="ko-KR" altLang="en-US" sz="1600" dirty="0">
              <a:solidFill>
                <a:srgbClr val="C00000"/>
              </a:solidFill>
            </a:endParaRPr>
          </a:p>
        </p:txBody>
      </p:sp>
      <p:sp>
        <p:nvSpPr>
          <p:cNvPr id="34" name="TextBox 33"/>
          <p:cNvSpPr txBox="1"/>
          <p:nvPr/>
        </p:nvSpPr>
        <p:spPr>
          <a:xfrm>
            <a:off x="337502" y="2160389"/>
            <a:ext cx="3676988" cy="334810"/>
          </a:xfrm>
          <a:prstGeom prst="rect">
            <a:avLst/>
          </a:prstGeom>
          <a:noFill/>
        </p:spPr>
        <p:txBody>
          <a:bodyPr wrap="square" lIns="87732" tIns="43866" rIns="87732" bIns="43866" rtlCol="0">
            <a:spAutoFit/>
          </a:bodyPr>
          <a:lstStyle>
            <a:defPPr>
              <a:defRPr lang="ko-KR"/>
            </a:defPPr>
            <a:lvl1pPr>
              <a:defRPr sz="1800" b="1" i="1" spc="100">
                <a:solidFill>
                  <a:schemeClr val="accent6"/>
                </a:solidFill>
              </a:defRPr>
            </a:lvl1pPr>
          </a:lstStyle>
          <a:p>
            <a:r>
              <a:rPr lang="ja-JP" altLang="en-US" sz="1600" dirty="0" smtClean="0">
                <a:solidFill>
                  <a:srgbClr val="C00000"/>
                </a:solidFill>
                <a:latin typeface="+mn-ea"/>
              </a:rPr>
              <a:t>設定機能を通じた業務の最適化</a:t>
            </a:r>
            <a:endParaRPr lang="en-US" altLang="ja-JP" sz="1600" dirty="0" smtClean="0">
              <a:solidFill>
                <a:srgbClr val="C00000"/>
              </a:solidFill>
              <a:latin typeface="+mn-ea"/>
            </a:endParaRPr>
          </a:p>
        </p:txBody>
      </p:sp>
      <p:sp>
        <p:nvSpPr>
          <p:cNvPr id="35" name="TextBox 34"/>
          <p:cNvSpPr txBox="1"/>
          <p:nvPr/>
        </p:nvSpPr>
        <p:spPr>
          <a:xfrm>
            <a:off x="342083" y="2487025"/>
            <a:ext cx="4725025" cy="750245"/>
          </a:xfrm>
          <a:prstGeom prst="rect">
            <a:avLst/>
          </a:prstGeom>
          <a:noFill/>
        </p:spPr>
        <p:txBody>
          <a:bodyPr wrap="square" lIns="87732" tIns="43866" rIns="87732" bIns="43866" rtlCol="0">
            <a:spAutoFit/>
          </a:bodyPr>
          <a:lstStyle>
            <a:defPPr>
              <a:defRPr lang="ko-KR"/>
            </a:defPPr>
            <a:lvl1pPr marL="171450" indent="-171450">
              <a:lnSpc>
                <a:spcPct val="150000"/>
              </a:lnSpc>
              <a:buClr>
                <a:schemeClr val="accent6"/>
              </a:buClr>
              <a:buFont typeface="Arial" pitchFamily="34" charset="0"/>
              <a:buChar char="•"/>
              <a:defRPr sz="1000"/>
            </a:lvl1pPr>
          </a:lstStyle>
          <a:p>
            <a:pPr>
              <a:buClr>
                <a:srgbClr val="C00000"/>
              </a:buClr>
              <a:buFont typeface="Wingdings" panose="05000000000000000000" pitchFamily="2" charset="2"/>
              <a:buChar char="ü"/>
            </a:pPr>
            <a:r>
              <a:rPr lang="ja-JP" altLang="en-US" dirty="0"/>
              <a:t>報告書等の出力物をご希望のフォームに変換し、照会可能</a:t>
            </a:r>
            <a:endParaRPr lang="en-US" altLang="ko-KR" dirty="0"/>
          </a:p>
          <a:p>
            <a:pPr>
              <a:buClr>
                <a:srgbClr val="C00000"/>
              </a:buClr>
              <a:buFont typeface="Wingdings" panose="05000000000000000000" pitchFamily="2" charset="2"/>
              <a:buChar char="ü"/>
            </a:pPr>
            <a:r>
              <a:rPr lang="ja-JP" altLang="en-US" dirty="0"/>
              <a:t>取引明細書、発注書等のフォーマットを変更し、選択的に出力が可能</a:t>
            </a:r>
            <a:endParaRPr lang="en-US" altLang="ko-KR" dirty="0"/>
          </a:p>
          <a:p>
            <a:pPr>
              <a:buClr>
                <a:srgbClr val="C00000"/>
              </a:buClr>
              <a:buFont typeface="Wingdings" panose="05000000000000000000" pitchFamily="2" charset="2"/>
              <a:buChar char="ü"/>
            </a:pPr>
            <a:r>
              <a:rPr lang="ja-JP" altLang="en-US" dirty="0"/>
              <a:t>入力画面を我が社の業務に合わせて設定する事が可能</a:t>
            </a:r>
            <a:endParaRPr lang="ko-KR" altLang="en-US" dirty="0"/>
          </a:p>
        </p:txBody>
      </p:sp>
      <p:sp>
        <p:nvSpPr>
          <p:cNvPr id="20" name="제목 1"/>
          <p:cNvSpPr txBox="1">
            <a:spLocks/>
          </p:cNvSpPr>
          <p:nvPr/>
        </p:nvSpPr>
        <p:spPr>
          <a:xfrm>
            <a:off x="0" y="3"/>
            <a:ext cx="10909300" cy="540558"/>
          </a:xfrm>
          <a:prstGeom prst="rect">
            <a:avLst/>
          </a:prstGeom>
        </p:spPr>
        <p:txBody>
          <a:bodyPr vert="horz" lIns="101919" tIns="50960" rIns="101919" bIns="50960" rtlCol="0"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ko-KR" sz="2200" dirty="0">
                <a:solidFill>
                  <a:schemeClr val="tx1">
                    <a:lumMod val="50000"/>
                    <a:lumOff val="50000"/>
                  </a:schemeClr>
                </a:solidFill>
              </a:rPr>
              <a:t>	</a:t>
            </a:r>
            <a:r>
              <a:rPr lang="en-US" altLang="ko-KR" sz="2200" dirty="0" smtClean="0">
                <a:solidFill>
                  <a:schemeClr val="tx1">
                    <a:lumMod val="50000"/>
                    <a:lumOff val="50000"/>
                  </a:schemeClr>
                </a:solidFill>
              </a:rPr>
              <a:t>					</a:t>
            </a:r>
            <a:r>
              <a:rPr lang="ja-JP" altLang="en-US" sz="2200" dirty="0">
                <a:solidFill>
                  <a:schemeClr val="tx1">
                    <a:lumMod val="50000"/>
                    <a:lumOff val="50000"/>
                  </a:schemeClr>
                </a:solidFill>
              </a:rPr>
              <a:t>　</a:t>
            </a:r>
            <a:r>
              <a:rPr lang="ja-JP" altLang="en-US" sz="2200" dirty="0" smtClean="0">
                <a:solidFill>
                  <a:schemeClr val="tx1">
                    <a:lumMod val="50000"/>
                    <a:lumOff val="50000"/>
                  </a:schemeClr>
                </a:solidFill>
              </a:rPr>
              <a:t>　　　　　　　セルフカスタマイジング</a:t>
            </a:r>
            <a:endParaRPr lang="ko-KR" altLang="en-US" sz="2200" dirty="0">
              <a:solidFill>
                <a:schemeClr val="tx1">
                  <a:lumMod val="50000"/>
                  <a:lumOff val="50000"/>
                </a:schemeClr>
              </a:solidFill>
            </a:endParaRPr>
          </a:p>
        </p:txBody>
      </p:sp>
      <p:sp>
        <p:nvSpPr>
          <p:cNvPr id="45" name="TextBox 44"/>
          <p:cNvSpPr txBox="1"/>
          <p:nvPr/>
        </p:nvSpPr>
        <p:spPr>
          <a:xfrm>
            <a:off x="6109544" y="2160389"/>
            <a:ext cx="3161530" cy="334810"/>
          </a:xfrm>
          <a:prstGeom prst="rect">
            <a:avLst/>
          </a:prstGeom>
          <a:noFill/>
        </p:spPr>
        <p:txBody>
          <a:bodyPr wrap="square" lIns="87732" tIns="43866" rIns="87732" bIns="43866" rtlCol="0">
            <a:spAutoFit/>
          </a:bodyPr>
          <a:lstStyle>
            <a:defPPr>
              <a:defRPr lang="ko-KR"/>
            </a:defPPr>
            <a:lvl1pPr>
              <a:defRPr sz="1800" b="1" i="1" spc="100">
                <a:solidFill>
                  <a:schemeClr val="accent6"/>
                </a:solidFill>
              </a:defRPr>
            </a:lvl1pPr>
          </a:lstStyle>
          <a:p>
            <a:r>
              <a:rPr lang="ja-JP" altLang="en-US" sz="1600" dirty="0" smtClean="0">
                <a:solidFill>
                  <a:srgbClr val="C00000"/>
                </a:solidFill>
              </a:rPr>
              <a:t>様々な業種でご利用</a:t>
            </a:r>
            <a:endParaRPr lang="ko-KR" altLang="en-US" sz="1600" dirty="0">
              <a:solidFill>
                <a:srgbClr val="C00000"/>
              </a:solidFill>
            </a:endParaRPr>
          </a:p>
        </p:txBody>
      </p:sp>
      <p:sp>
        <p:nvSpPr>
          <p:cNvPr id="46" name="TextBox 45"/>
          <p:cNvSpPr txBox="1"/>
          <p:nvPr/>
        </p:nvSpPr>
        <p:spPr>
          <a:xfrm>
            <a:off x="6104926" y="2487025"/>
            <a:ext cx="4732366" cy="519412"/>
          </a:xfrm>
          <a:prstGeom prst="rect">
            <a:avLst/>
          </a:prstGeom>
          <a:noFill/>
        </p:spPr>
        <p:txBody>
          <a:bodyPr wrap="square" lIns="87732" tIns="43866" rIns="87732" bIns="43866" rtlCol="0">
            <a:spAutoFit/>
          </a:bodyPr>
          <a:lstStyle>
            <a:defPPr>
              <a:defRPr lang="ko-KR"/>
            </a:defPPr>
            <a:lvl1pPr marL="171450" indent="-171450">
              <a:lnSpc>
                <a:spcPct val="150000"/>
              </a:lnSpc>
              <a:buClr>
                <a:schemeClr val="accent6"/>
              </a:buClr>
              <a:buFont typeface="Arial" pitchFamily="34" charset="0"/>
              <a:buChar char="•"/>
              <a:defRPr sz="1000"/>
            </a:lvl1pPr>
          </a:lstStyle>
          <a:p>
            <a:pPr>
              <a:buClr>
                <a:srgbClr val="C00000"/>
              </a:buClr>
              <a:buFont typeface="Wingdings" panose="05000000000000000000" pitchFamily="2" charset="2"/>
              <a:buChar char="ü"/>
            </a:pPr>
            <a:r>
              <a:rPr lang="ja-JP" altLang="en-US" dirty="0"/>
              <a:t>製造、流通、建設、サービス等の様々な業種でご利用中</a:t>
            </a:r>
            <a:endParaRPr lang="en-US" altLang="ko-KR" dirty="0"/>
          </a:p>
          <a:p>
            <a:pPr>
              <a:buClr>
                <a:srgbClr val="C00000"/>
              </a:buClr>
              <a:buFont typeface="Wingdings" panose="05000000000000000000" pitchFamily="2" charset="2"/>
              <a:buChar char="ü"/>
            </a:pPr>
            <a:r>
              <a:rPr lang="ja-JP" altLang="en-US" dirty="0"/>
              <a:t>ご希望の機能が開発済みであるため、業種別に最適化可能</a:t>
            </a:r>
            <a:endParaRPr lang="ko-KR" altLang="en-US" dirty="0"/>
          </a:p>
        </p:txBody>
      </p:sp>
      <p:cxnSp>
        <p:nvCxnSpPr>
          <p:cNvPr id="26" name="직선 연결선 25"/>
          <p:cNvCxnSpPr/>
          <p:nvPr/>
        </p:nvCxnSpPr>
        <p:spPr>
          <a:xfrm flipV="1">
            <a:off x="1790" y="547895"/>
            <a:ext cx="10435614" cy="244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평행 사변형 26"/>
          <p:cNvSpPr/>
          <p:nvPr/>
        </p:nvSpPr>
        <p:spPr>
          <a:xfrm>
            <a:off x="9977943" y="0"/>
            <a:ext cx="601367" cy="540559"/>
          </a:xfrm>
          <a:prstGeom prst="parallelogram">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1919" tIns="50960" rIns="101919" bIns="50960" rtlCol="0" anchor="ctr"/>
          <a:lstStyle/>
          <a:p>
            <a:pPr algn="ctr"/>
            <a:endParaRPr lang="ko-KR" altLang="en-US"/>
          </a:p>
        </p:txBody>
      </p:sp>
      <p:pic>
        <p:nvPicPr>
          <p:cNvPr id="1029" name="Picture 5" descr="C:\Users\08011손동천\Desktop\국문 제안서 리뉴얼 캡쳐\5.양식을 변경한 거래명세서 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661" y="4576782"/>
            <a:ext cx="2572109" cy="2290130"/>
          </a:xfrm>
          <a:prstGeom prst="rect">
            <a:avLst/>
          </a:prstGeom>
          <a:ln>
            <a:noFill/>
          </a:ln>
          <a:effectLst>
            <a:reflection blurRad="12700" stA="30000" endPos="30000" dist="5000" dir="5400000" sy="-100000" algn="bl" rotWithShape="0"/>
          </a:effectLst>
          <a:scene3d>
            <a:camera prst="perspectiveContrastingLeftFacing">
              <a:rot lat="300000" lon="1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3" name="그림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2631" y="3751272"/>
            <a:ext cx="2389499" cy="2658836"/>
          </a:xfrm>
          <a:prstGeom prst="rect">
            <a:avLst/>
          </a:prstGeom>
          <a:ln>
            <a:noFill/>
          </a:ln>
          <a:effectLst>
            <a:reflection blurRad="12700" stA="30000" endPos="30000" dist="5000" dir="5400000" sy="-100000" algn="bl" rotWithShape="0"/>
          </a:effectLst>
          <a:scene3d>
            <a:camera prst="perspectiveContrastingLeftFacing">
              <a:rot lat="300000" lon="1800000" rev="0"/>
            </a:camera>
            <a:lightRig rig="threePt" dir="t">
              <a:rot lat="0" lon="0" rev="2700000"/>
            </a:lightRig>
          </a:scene3d>
          <a:sp3d>
            <a:bevelT w="63500" h="50800"/>
          </a:sp3d>
        </p:spPr>
      </p:pic>
      <p:pic>
        <p:nvPicPr>
          <p:cNvPr id="4" name="그림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8684" y="4940691"/>
            <a:ext cx="2585582" cy="192622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그림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33308" y="3778041"/>
            <a:ext cx="2804121" cy="264768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811420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40561"/>
            <a:ext cx="10920664" cy="6102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제목 1"/>
          <p:cNvSpPr>
            <a:spLocks noGrp="1"/>
          </p:cNvSpPr>
          <p:nvPr>
            <p:ph type="ctrTitle"/>
          </p:nvPr>
        </p:nvSpPr>
        <p:spPr>
          <a:xfrm>
            <a:off x="0" y="3"/>
            <a:ext cx="10909300" cy="540558"/>
          </a:xfrm>
        </p:spPr>
        <p:txBody>
          <a:bodyPr>
            <a:normAutofit/>
          </a:bodyPr>
          <a:lstStyle/>
          <a:p>
            <a:pPr algn="l"/>
            <a:r>
              <a:rPr lang="en-US" altLang="ko-KR" sz="2200" dirty="0" smtClean="0">
                <a:solidFill>
                  <a:schemeClr val="tx1">
                    <a:lumMod val="50000"/>
                    <a:lumOff val="50000"/>
                  </a:schemeClr>
                </a:solidFill>
              </a:rPr>
              <a:t>	</a:t>
            </a:r>
            <a:r>
              <a:rPr lang="ja-JP" altLang="en-US" sz="2200" dirty="0" smtClean="0">
                <a:solidFill>
                  <a:schemeClr val="tx1">
                    <a:lumMod val="50000"/>
                    <a:lumOff val="50000"/>
                  </a:schemeClr>
                </a:solidFill>
              </a:rPr>
              <a:t>クラウド型</a:t>
            </a:r>
            <a:r>
              <a:rPr lang="en-US" altLang="ja-JP" sz="2200" dirty="0" smtClean="0">
                <a:solidFill>
                  <a:schemeClr val="tx1">
                    <a:lumMod val="50000"/>
                    <a:lumOff val="50000"/>
                  </a:schemeClr>
                </a:solidFill>
              </a:rPr>
              <a:t>ERP</a:t>
            </a:r>
            <a:r>
              <a:rPr lang="en-US" altLang="ko-KR" sz="2200" dirty="0" smtClean="0">
                <a:solidFill>
                  <a:schemeClr val="tx1">
                    <a:lumMod val="50000"/>
                    <a:lumOff val="50000"/>
                  </a:schemeClr>
                </a:solidFill>
              </a:rPr>
              <a:t>	</a:t>
            </a:r>
            <a:endParaRPr lang="ko-KR" altLang="en-US" sz="2200" dirty="0">
              <a:solidFill>
                <a:schemeClr val="tx1">
                  <a:lumMod val="50000"/>
                  <a:lumOff val="50000"/>
                </a:schemeClr>
              </a:solidFill>
            </a:endParaRPr>
          </a:p>
        </p:txBody>
      </p:sp>
      <p:sp>
        <p:nvSpPr>
          <p:cNvPr id="23" name="직사각형 22"/>
          <p:cNvSpPr/>
          <p:nvPr/>
        </p:nvSpPr>
        <p:spPr>
          <a:xfrm>
            <a:off x="0" y="6379183"/>
            <a:ext cx="10909300" cy="139798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919" tIns="50960" rIns="101919" bIns="50960" rtlCol="0" anchor="ctr"/>
          <a:lstStyle/>
          <a:p>
            <a:endParaRPr lang="ko-KR" altLang="en-US" sz="1300" dirty="0">
              <a:solidFill>
                <a:schemeClr val="tx1"/>
              </a:solidFill>
            </a:endParaRPr>
          </a:p>
        </p:txBody>
      </p:sp>
      <p:sp>
        <p:nvSpPr>
          <p:cNvPr id="24" name="한쪽 모서리가 잘린 사각형 23"/>
          <p:cNvSpPr/>
          <p:nvPr/>
        </p:nvSpPr>
        <p:spPr>
          <a:xfrm>
            <a:off x="1" y="6175036"/>
            <a:ext cx="2705545" cy="408295"/>
          </a:xfrm>
          <a:prstGeom prst="snip1Rect">
            <a:avLst/>
          </a:prstGeom>
          <a:ln/>
        </p:spPr>
        <p:style>
          <a:lnRef idx="1">
            <a:schemeClr val="accent2"/>
          </a:lnRef>
          <a:fillRef idx="3">
            <a:schemeClr val="accent2"/>
          </a:fillRef>
          <a:effectRef idx="2">
            <a:schemeClr val="accent2"/>
          </a:effectRef>
          <a:fontRef idx="minor">
            <a:schemeClr val="lt1"/>
          </a:fontRef>
        </p:style>
        <p:txBody>
          <a:bodyPr lIns="101919" tIns="50960" rIns="101919" bIns="50960" rtlCol="0" anchor="ctr"/>
          <a:lstStyle/>
          <a:p>
            <a:pPr algn="ctr"/>
            <a:r>
              <a:rPr lang="ja-JP" altLang="en-US" sz="1600" dirty="0">
                <a:latin typeface="Yu Gothic Medium" panose="020B0500000000000000" pitchFamily="34" charset="-128"/>
                <a:ea typeface="Yu Gothic Medium" panose="020B0500000000000000" pitchFamily="34" charset="-128"/>
              </a:rPr>
              <a:t>クラウド型</a:t>
            </a:r>
            <a:r>
              <a:rPr lang="ko-KR" altLang="en-US" sz="1600" dirty="0">
                <a:latin typeface="Yu Gothic Medium" panose="020B0500000000000000" pitchFamily="34" charset="-128"/>
                <a:ea typeface="Yu Gothic Medium" panose="020B0500000000000000" pitchFamily="34" charset="-128"/>
              </a:rPr>
              <a:t> </a:t>
            </a:r>
            <a:r>
              <a:rPr lang="en-US" altLang="ko-KR" sz="1600" dirty="0" smtClean="0">
                <a:latin typeface="Yu Gothic Medium" panose="020B0500000000000000" pitchFamily="34" charset="-128"/>
                <a:ea typeface="Yu Gothic Medium" panose="020B0500000000000000" pitchFamily="34" charset="-128"/>
              </a:rPr>
              <a:t>vs </a:t>
            </a:r>
            <a:r>
              <a:rPr lang="ja-JP" altLang="en-US" sz="1600" dirty="0">
                <a:latin typeface="Yu Gothic Medium" panose="020B0500000000000000" pitchFamily="34" charset="-128"/>
                <a:ea typeface="Yu Gothic Medium" panose="020B0500000000000000" pitchFamily="34" charset="-128"/>
              </a:rPr>
              <a:t>設置型</a:t>
            </a:r>
            <a:endParaRPr lang="ko-KR" altLang="en-US" sz="1600" dirty="0">
              <a:latin typeface="Yu Gothic Medium" panose="020B0500000000000000" pitchFamily="34" charset="-128"/>
              <a:ea typeface="Yu Gothic Medium" panose="020B0500000000000000" pitchFamily="34" charset="-128"/>
            </a:endParaRPr>
          </a:p>
        </p:txBody>
      </p:sp>
      <p:sp>
        <p:nvSpPr>
          <p:cNvPr id="25" name="TextBox 24"/>
          <p:cNvSpPr txBox="1"/>
          <p:nvPr/>
        </p:nvSpPr>
        <p:spPr>
          <a:xfrm>
            <a:off x="1502811" y="6696893"/>
            <a:ext cx="9278229" cy="795413"/>
          </a:xfrm>
          <a:prstGeom prst="rect">
            <a:avLst/>
          </a:prstGeom>
          <a:noFill/>
        </p:spPr>
        <p:txBody>
          <a:bodyPr wrap="square" lIns="101919" tIns="50960" rIns="101919" bIns="50960" rtlCol="0">
            <a:spAutoFit/>
          </a:bodyPr>
          <a:lstStyle/>
          <a:p>
            <a:pPr marL="191098" indent="-191098">
              <a:lnSpc>
                <a:spcPct val="150000"/>
              </a:lnSpc>
              <a:buFont typeface="Wingdings" panose="05000000000000000000" pitchFamily="2" charset="2"/>
              <a:buChar char="ü"/>
            </a:pPr>
            <a:r>
              <a:rPr lang="en-US" altLang="ko-KR" sz="1000" dirty="0" smtClean="0"/>
              <a:t>ERP</a:t>
            </a:r>
            <a:r>
              <a:rPr lang="ja-JP" altLang="en-US" sz="1000" dirty="0" smtClean="0"/>
              <a:t>を</a:t>
            </a:r>
            <a:r>
              <a:rPr lang="en-US" altLang="ko-KR" sz="1000" dirty="0" smtClean="0"/>
              <a:t>PC</a:t>
            </a:r>
            <a:r>
              <a:rPr lang="ja-JP" altLang="en-US" sz="1000" dirty="0" smtClean="0"/>
              <a:t>にインストール後にご利用して頂くと、</a:t>
            </a:r>
            <a:r>
              <a:rPr lang="en-US" altLang="ko-KR" sz="1000" dirty="0" smtClean="0"/>
              <a:t>ERP</a:t>
            </a:r>
            <a:r>
              <a:rPr lang="ja-JP" altLang="en-US" sz="1000" dirty="0" smtClean="0"/>
              <a:t>の使用者のみ関連のデータをリアルタイムで確認できるのみであり、</a:t>
            </a:r>
            <a:r>
              <a:rPr lang="en-US" altLang="ko-KR" sz="1000" dirty="0" smtClean="0"/>
              <a:t> </a:t>
            </a:r>
          </a:p>
          <a:p>
            <a:pPr>
              <a:lnSpc>
                <a:spcPct val="150000"/>
              </a:lnSpc>
            </a:pPr>
            <a:r>
              <a:rPr lang="en-US" altLang="ko-KR" sz="1000" dirty="0"/>
              <a:t> </a:t>
            </a:r>
            <a:r>
              <a:rPr lang="en-US" altLang="ko-KR" sz="1000" dirty="0" smtClean="0"/>
              <a:t>   </a:t>
            </a:r>
            <a:r>
              <a:rPr lang="ja-JP" altLang="en-US" sz="1000" dirty="0" smtClean="0"/>
              <a:t>経営者は経営に必要なデータをリアルタイムで確認することができず、報告書を受け取るまで待って頂く必要があります。</a:t>
            </a:r>
            <a:r>
              <a:rPr lang="en-US" altLang="ko-KR" sz="1000" dirty="0" smtClean="0"/>
              <a:t> </a:t>
            </a:r>
            <a:endParaRPr lang="en-US" altLang="ko-KR" sz="1000" dirty="0"/>
          </a:p>
          <a:p>
            <a:pPr marL="191098" indent="-191098">
              <a:lnSpc>
                <a:spcPct val="150000"/>
              </a:lnSpc>
              <a:buFont typeface="Wingdings" panose="05000000000000000000" pitchFamily="2" charset="2"/>
              <a:buChar char="ü"/>
            </a:pPr>
            <a:r>
              <a:rPr lang="ja-JP" altLang="en-US" sz="1000" dirty="0" smtClean="0"/>
              <a:t>成功する企業は全構成員が一番最近のデータを共有し、これを基に意思決定がなされなくてはなりません。</a:t>
            </a:r>
            <a:endParaRPr lang="ko-KR" altLang="en-US" sz="1000" dirty="0"/>
          </a:p>
        </p:txBody>
      </p:sp>
      <p:sp>
        <p:nvSpPr>
          <p:cNvPr id="29" name="TextBox 28"/>
          <p:cNvSpPr txBox="1"/>
          <p:nvPr/>
        </p:nvSpPr>
        <p:spPr>
          <a:xfrm>
            <a:off x="342082" y="1046866"/>
            <a:ext cx="5472608" cy="1011918"/>
          </a:xfrm>
          <a:prstGeom prst="rect">
            <a:avLst/>
          </a:prstGeom>
          <a:noFill/>
        </p:spPr>
        <p:txBody>
          <a:bodyPr wrap="square" lIns="87732" tIns="43866" rIns="87732" bIns="43866" rtlCol="0">
            <a:spAutoFit/>
          </a:bodyPr>
          <a:lstStyle>
            <a:defPPr>
              <a:defRPr lang="ko-KR"/>
            </a:defPPr>
            <a:lvl1pPr marL="171450" indent="-171450">
              <a:lnSpc>
                <a:spcPct val="150000"/>
              </a:lnSpc>
              <a:buClr>
                <a:schemeClr val="accent6"/>
              </a:buClr>
              <a:buFont typeface="Arial" pitchFamily="34" charset="0"/>
              <a:buChar char="•"/>
              <a:defRPr sz="1000"/>
            </a:lvl1pPr>
          </a:lstStyle>
          <a:p>
            <a:pPr>
              <a:buClr>
                <a:srgbClr val="C00000"/>
              </a:buClr>
              <a:buFont typeface="Wingdings" panose="05000000000000000000" pitchFamily="2" charset="2"/>
              <a:buChar char="ü"/>
            </a:pPr>
            <a:r>
              <a:rPr lang="en-US" altLang="ko-KR" dirty="0"/>
              <a:t>100%</a:t>
            </a:r>
            <a:r>
              <a:rPr lang="ja-JP" altLang="en-US" dirty="0"/>
              <a:t>のクラウド型システムであるため、別途のインストールが必要ない</a:t>
            </a:r>
            <a:endParaRPr lang="en-US" altLang="ko-KR" dirty="0"/>
          </a:p>
          <a:p>
            <a:pPr>
              <a:buClr>
                <a:srgbClr val="C00000"/>
              </a:buClr>
              <a:buFont typeface="Wingdings" panose="05000000000000000000" pitchFamily="2" charset="2"/>
              <a:buChar char="ü"/>
            </a:pPr>
            <a:r>
              <a:rPr lang="ja-JP" altLang="en-US" dirty="0"/>
              <a:t>いつ、どこでもインターネット経由でアクセス可能</a:t>
            </a:r>
            <a:endParaRPr lang="ko-KR" altLang="en-US" dirty="0"/>
          </a:p>
          <a:p>
            <a:pPr>
              <a:buClr>
                <a:srgbClr val="C00000"/>
              </a:buClr>
              <a:buFont typeface="Wingdings" panose="05000000000000000000" pitchFamily="2" charset="2"/>
              <a:buChar char="ü"/>
            </a:pPr>
            <a:r>
              <a:rPr lang="en-US" altLang="ja-JP" dirty="0"/>
              <a:t>iPhone</a:t>
            </a:r>
            <a:r>
              <a:rPr lang="ja-JP" altLang="en-US" dirty="0"/>
              <a:t>、</a:t>
            </a:r>
            <a:r>
              <a:rPr lang="en-US" altLang="ja-JP" dirty="0"/>
              <a:t>Galaxy</a:t>
            </a:r>
            <a:r>
              <a:rPr lang="ja-JP" altLang="en-US" dirty="0"/>
              <a:t>等のモバイル環境からもご利用可能</a:t>
            </a:r>
            <a:endParaRPr lang="ko-KR" altLang="en-US" dirty="0"/>
          </a:p>
          <a:p>
            <a:pPr>
              <a:buClr>
                <a:srgbClr val="C00000"/>
              </a:buClr>
              <a:buFont typeface="Wingdings" panose="05000000000000000000" pitchFamily="2" charset="2"/>
              <a:buChar char="ü"/>
            </a:pPr>
            <a:r>
              <a:rPr lang="ja-JP" altLang="en-US" dirty="0"/>
              <a:t>韓国、アメリカ、中国、台湾、ベトナム等、全世界のどこからもリアルタイムご利用可能</a:t>
            </a:r>
            <a:endParaRPr lang="ko-KR" altLang="en-US" dirty="0"/>
          </a:p>
        </p:txBody>
      </p:sp>
      <p:sp>
        <p:nvSpPr>
          <p:cNvPr id="32" name="TextBox 31"/>
          <p:cNvSpPr txBox="1"/>
          <p:nvPr/>
        </p:nvSpPr>
        <p:spPr>
          <a:xfrm>
            <a:off x="291599" y="720229"/>
            <a:ext cx="3074819" cy="334810"/>
          </a:xfrm>
          <a:prstGeom prst="rect">
            <a:avLst/>
          </a:prstGeom>
          <a:noFill/>
        </p:spPr>
        <p:txBody>
          <a:bodyPr wrap="square" lIns="87732" tIns="43866" rIns="87732" bIns="43866" rtlCol="0">
            <a:spAutoFit/>
          </a:bodyPr>
          <a:lstStyle>
            <a:defPPr>
              <a:defRPr lang="ko-KR"/>
            </a:defPPr>
            <a:lvl1pPr>
              <a:defRPr sz="1800" b="1" i="1" spc="100">
                <a:solidFill>
                  <a:schemeClr val="accent6"/>
                </a:solidFill>
              </a:defRPr>
            </a:lvl1pPr>
          </a:lstStyle>
          <a:p>
            <a:r>
              <a:rPr lang="ja-JP" altLang="en-US" sz="1600" dirty="0">
                <a:solidFill>
                  <a:srgbClr val="C00000"/>
                </a:solidFill>
              </a:rPr>
              <a:t>インターネッ</a:t>
            </a:r>
            <a:r>
              <a:rPr lang="ja-JP" altLang="en-US" sz="1600" dirty="0" smtClean="0">
                <a:solidFill>
                  <a:srgbClr val="C00000"/>
                </a:solidFill>
              </a:rPr>
              <a:t>ト経由でアクセス</a:t>
            </a:r>
            <a:endParaRPr lang="ko-KR" altLang="en-US" sz="1600" dirty="0">
              <a:solidFill>
                <a:srgbClr val="C00000"/>
              </a:solidFill>
            </a:endParaRPr>
          </a:p>
        </p:txBody>
      </p:sp>
      <p:sp>
        <p:nvSpPr>
          <p:cNvPr id="34" name="TextBox 33"/>
          <p:cNvSpPr txBox="1"/>
          <p:nvPr/>
        </p:nvSpPr>
        <p:spPr>
          <a:xfrm>
            <a:off x="6077981" y="720229"/>
            <a:ext cx="2749105" cy="334810"/>
          </a:xfrm>
          <a:prstGeom prst="rect">
            <a:avLst/>
          </a:prstGeom>
          <a:noFill/>
        </p:spPr>
        <p:txBody>
          <a:bodyPr wrap="square" lIns="87732" tIns="43866" rIns="87732" bIns="43866" rtlCol="0">
            <a:spAutoFit/>
          </a:bodyPr>
          <a:lstStyle>
            <a:defPPr>
              <a:defRPr lang="ko-KR"/>
            </a:defPPr>
            <a:lvl1pPr>
              <a:defRPr sz="1800" b="1" i="1" spc="100">
                <a:solidFill>
                  <a:schemeClr val="accent6"/>
                </a:solidFill>
              </a:defRPr>
            </a:lvl1pPr>
          </a:lstStyle>
          <a:p>
            <a:r>
              <a:rPr lang="ja-JP" altLang="en-US" sz="1600" dirty="0" smtClean="0">
                <a:solidFill>
                  <a:srgbClr val="C00000"/>
                </a:solidFill>
              </a:rPr>
              <a:t>メンテナンスの利便性</a:t>
            </a:r>
            <a:endParaRPr lang="ko-KR" altLang="en-US" sz="1600" dirty="0">
              <a:solidFill>
                <a:srgbClr val="C00000"/>
              </a:solidFill>
            </a:endParaRPr>
          </a:p>
        </p:txBody>
      </p:sp>
      <p:sp>
        <p:nvSpPr>
          <p:cNvPr id="35" name="TextBox 34"/>
          <p:cNvSpPr txBox="1"/>
          <p:nvPr/>
        </p:nvSpPr>
        <p:spPr>
          <a:xfrm>
            <a:off x="6128463" y="1046866"/>
            <a:ext cx="4582772" cy="1242751"/>
          </a:xfrm>
          <a:prstGeom prst="rect">
            <a:avLst/>
          </a:prstGeom>
          <a:noFill/>
        </p:spPr>
        <p:txBody>
          <a:bodyPr wrap="square" lIns="87732" tIns="43866" rIns="87732" bIns="43866" rtlCol="0">
            <a:spAutoFit/>
          </a:bodyPr>
          <a:lstStyle>
            <a:defPPr>
              <a:defRPr lang="ko-KR"/>
            </a:defPPr>
            <a:lvl1pPr marL="171450" indent="-171450">
              <a:lnSpc>
                <a:spcPct val="150000"/>
              </a:lnSpc>
              <a:buClr>
                <a:schemeClr val="accent6"/>
              </a:buClr>
              <a:buFont typeface="Arial" pitchFamily="34" charset="0"/>
              <a:buChar char="•"/>
              <a:defRPr sz="1000"/>
            </a:lvl1pPr>
          </a:lstStyle>
          <a:p>
            <a:pPr>
              <a:buClr>
                <a:srgbClr val="C00000"/>
              </a:buClr>
              <a:buFont typeface="Wingdings" panose="05000000000000000000" pitchFamily="2" charset="2"/>
              <a:buChar char="ü"/>
            </a:pPr>
            <a:r>
              <a:rPr lang="ja-JP" altLang="en-US" dirty="0" smtClean="0"/>
              <a:t>クラウド型であるため、</a:t>
            </a:r>
            <a:r>
              <a:rPr lang="en-US" altLang="ko-KR" dirty="0" smtClean="0"/>
              <a:t>PC</a:t>
            </a:r>
            <a:r>
              <a:rPr lang="ja-JP" altLang="en-US" dirty="0" smtClean="0"/>
              <a:t>の故障やフォーマットされても入力データは保存</a:t>
            </a:r>
            <a:endParaRPr lang="ko-KR" altLang="en-US" dirty="0" smtClean="0"/>
          </a:p>
          <a:p>
            <a:pPr>
              <a:buClr>
                <a:srgbClr val="C00000"/>
              </a:buClr>
              <a:buFont typeface="Wingdings" panose="05000000000000000000" pitchFamily="2" charset="2"/>
              <a:buChar char="ü"/>
            </a:pPr>
            <a:r>
              <a:rPr lang="ja-JP" altLang="en-US" dirty="0" smtClean="0"/>
              <a:t>機能の追加に対する、別途のカスタマイジング費用無し</a:t>
            </a:r>
            <a:endParaRPr lang="ko-KR" altLang="en-US" dirty="0" smtClean="0"/>
          </a:p>
          <a:p>
            <a:pPr>
              <a:buClr>
                <a:srgbClr val="C00000"/>
              </a:buClr>
              <a:buFont typeface="Wingdings" panose="05000000000000000000" pitchFamily="2" charset="2"/>
              <a:buChar char="ü"/>
            </a:pPr>
            <a:r>
              <a:rPr lang="ja-JP" altLang="en-US" dirty="0" smtClean="0"/>
              <a:t>サーバーの購入、セキュリティ、バックアップ、メンテナンス等は全てイーカウントから提供</a:t>
            </a:r>
            <a:endParaRPr lang="ko-KR" altLang="en-US" dirty="0"/>
          </a:p>
          <a:p>
            <a:pPr>
              <a:buClr>
                <a:srgbClr val="C00000"/>
              </a:buClr>
              <a:buFont typeface="Wingdings" panose="05000000000000000000" pitchFamily="2" charset="2"/>
              <a:buChar char="ü"/>
            </a:pPr>
            <a:r>
              <a:rPr lang="ja-JP" altLang="en-US" dirty="0" smtClean="0"/>
              <a:t>毎週、新しい機能を新規で開発し、アップグレード</a:t>
            </a:r>
            <a:endParaRPr lang="ko-KR" altLang="en-US" dirty="0"/>
          </a:p>
        </p:txBody>
      </p:sp>
      <p:sp>
        <p:nvSpPr>
          <p:cNvPr id="37" name="TextBox 36"/>
          <p:cNvSpPr txBox="1"/>
          <p:nvPr/>
        </p:nvSpPr>
        <p:spPr>
          <a:xfrm>
            <a:off x="329041" y="2376413"/>
            <a:ext cx="2749105" cy="334810"/>
          </a:xfrm>
          <a:prstGeom prst="rect">
            <a:avLst/>
          </a:prstGeom>
          <a:noFill/>
        </p:spPr>
        <p:txBody>
          <a:bodyPr wrap="square" lIns="87732" tIns="43866" rIns="87732" bIns="43866" rtlCol="0">
            <a:spAutoFit/>
          </a:bodyPr>
          <a:lstStyle>
            <a:defPPr>
              <a:defRPr lang="ko-KR"/>
            </a:defPPr>
            <a:lvl1pPr>
              <a:defRPr sz="1800" b="1" i="1" spc="100">
                <a:solidFill>
                  <a:schemeClr val="accent6"/>
                </a:solidFill>
              </a:defRPr>
            </a:lvl1pPr>
          </a:lstStyle>
          <a:p>
            <a:r>
              <a:rPr lang="ja-JP" altLang="en-US" sz="1600" dirty="0">
                <a:solidFill>
                  <a:srgbClr val="C00000"/>
                </a:solidFill>
              </a:rPr>
              <a:t>ユーザ</a:t>
            </a:r>
            <a:r>
              <a:rPr lang="ja-JP" altLang="en-US" sz="1600" dirty="0" smtClean="0">
                <a:solidFill>
                  <a:srgbClr val="C00000"/>
                </a:solidFill>
              </a:rPr>
              <a:t>ー</a:t>
            </a:r>
            <a:r>
              <a:rPr lang="en-US" altLang="ko-KR" sz="1600" dirty="0" smtClean="0">
                <a:solidFill>
                  <a:srgbClr val="C00000"/>
                </a:solidFill>
              </a:rPr>
              <a:t>(</a:t>
            </a:r>
            <a:r>
              <a:rPr lang="en-US" altLang="ko-KR" sz="1600" dirty="0">
                <a:solidFill>
                  <a:srgbClr val="C00000"/>
                </a:solidFill>
              </a:rPr>
              <a:t>ID</a:t>
            </a:r>
            <a:r>
              <a:rPr lang="en-US" altLang="ko-KR" sz="1600" dirty="0" smtClean="0">
                <a:solidFill>
                  <a:srgbClr val="C00000"/>
                </a:solidFill>
              </a:rPr>
              <a:t>)</a:t>
            </a:r>
            <a:r>
              <a:rPr lang="ja-JP" altLang="en-US" sz="1600" dirty="0" smtClean="0">
                <a:solidFill>
                  <a:srgbClr val="C00000"/>
                </a:solidFill>
              </a:rPr>
              <a:t>の権限設定</a:t>
            </a:r>
            <a:endParaRPr lang="ko-KR" altLang="en-US" sz="1600" dirty="0">
              <a:solidFill>
                <a:srgbClr val="C00000"/>
              </a:solidFill>
            </a:endParaRPr>
          </a:p>
        </p:txBody>
      </p:sp>
      <p:sp>
        <p:nvSpPr>
          <p:cNvPr id="38" name="TextBox 37"/>
          <p:cNvSpPr txBox="1"/>
          <p:nvPr/>
        </p:nvSpPr>
        <p:spPr>
          <a:xfrm>
            <a:off x="342082" y="2703050"/>
            <a:ext cx="5374860" cy="1011918"/>
          </a:xfrm>
          <a:prstGeom prst="rect">
            <a:avLst/>
          </a:prstGeom>
          <a:noFill/>
        </p:spPr>
        <p:txBody>
          <a:bodyPr wrap="square" lIns="87732" tIns="43866" rIns="87732" bIns="43866" rtlCol="0">
            <a:spAutoFit/>
          </a:bodyPr>
          <a:lstStyle>
            <a:defPPr>
              <a:defRPr lang="ko-KR"/>
            </a:defPPr>
            <a:lvl1pPr marL="171450" indent="-171450">
              <a:lnSpc>
                <a:spcPct val="150000"/>
              </a:lnSpc>
              <a:buClr>
                <a:schemeClr val="accent6"/>
              </a:buClr>
              <a:buFont typeface="Arial" pitchFamily="34" charset="0"/>
              <a:buChar char="•"/>
              <a:defRPr sz="1000"/>
            </a:lvl1pPr>
          </a:lstStyle>
          <a:p>
            <a:pPr>
              <a:buClr>
                <a:srgbClr val="C00000"/>
              </a:buClr>
              <a:buFont typeface="Wingdings" panose="05000000000000000000" pitchFamily="2" charset="2"/>
              <a:buChar char="ü"/>
            </a:pPr>
            <a:r>
              <a:rPr lang="ja-JP" altLang="en-US" dirty="0" smtClean="0"/>
              <a:t>別途のコスト追加無しで、無制限でユーザー</a:t>
            </a:r>
            <a:r>
              <a:rPr lang="en-US" altLang="ko-KR" dirty="0" smtClean="0"/>
              <a:t>ID</a:t>
            </a:r>
            <a:r>
              <a:rPr lang="ja-JP" altLang="en-US" dirty="0" smtClean="0"/>
              <a:t>の登録が可能</a:t>
            </a:r>
            <a:endParaRPr lang="ko-KR" altLang="en-US" dirty="0"/>
          </a:p>
          <a:p>
            <a:pPr>
              <a:buClr>
                <a:srgbClr val="C00000"/>
              </a:buClr>
              <a:buFont typeface="Wingdings" panose="05000000000000000000" pitchFamily="2" charset="2"/>
              <a:buChar char="ü"/>
            </a:pPr>
            <a:r>
              <a:rPr lang="ja-JP" altLang="en-US" dirty="0" smtClean="0"/>
              <a:t>各ユーザー</a:t>
            </a:r>
            <a:r>
              <a:rPr lang="en-US" altLang="ko-KR" dirty="0" smtClean="0"/>
              <a:t>(</a:t>
            </a:r>
            <a:r>
              <a:rPr lang="en-US" altLang="ko-KR" dirty="0"/>
              <a:t>ID</a:t>
            </a:r>
            <a:r>
              <a:rPr lang="en-US" altLang="ko-KR" dirty="0" smtClean="0"/>
              <a:t>)</a:t>
            </a:r>
            <a:r>
              <a:rPr lang="ja-JP" altLang="en-US" dirty="0" smtClean="0"/>
              <a:t>別で、メニューの権限設定が可能</a:t>
            </a:r>
            <a:r>
              <a:rPr lang="ko-KR" altLang="en-US" dirty="0" smtClean="0"/>
              <a:t> </a:t>
            </a:r>
            <a:r>
              <a:rPr lang="en-US" altLang="ko-KR" dirty="0" smtClean="0"/>
              <a:t>(</a:t>
            </a:r>
            <a:r>
              <a:rPr lang="ja-JP" altLang="en-US" dirty="0"/>
              <a:t>閲</a:t>
            </a:r>
            <a:r>
              <a:rPr lang="ja-JP" altLang="en-US" dirty="0" smtClean="0"/>
              <a:t>覧、入力、全権限、権限無し</a:t>
            </a:r>
            <a:r>
              <a:rPr lang="en-US" altLang="ko-KR" dirty="0" smtClean="0"/>
              <a:t>)</a:t>
            </a:r>
            <a:endParaRPr lang="en-US" altLang="ko-KR" dirty="0"/>
          </a:p>
          <a:p>
            <a:pPr>
              <a:buClr>
                <a:srgbClr val="C00000"/>
              </a:buClr>
              <a:buFont typeface="Wingdings" panose="05000000000000000000" pitchFamily="2" charset="2"/>
              <a:buChar char="ü"/>
            </a:pPr>
            <a:r>
              <a:rPr lang="ja-JP" altLang="en-US" dirty="0" smtClean="0"/>
              <a:t>ユーザー別</a:t>
            </a:r>
            <a:r>
              <a:rPr lang="ko-KR" altLang="en-US" dirty="0" smtClean="0"/>
              <a:t> </a:t>
            </a:r>
            <a:r>
              <a:rPr lang="en-US" altLang="ko-KR" dirty="0"/>
              <a:t>/ </a:t>
            </a:r>
            <a:r>
              <a:rPr lang="en-US" altLang="ko-KR" dirty="0" smtClean="0"/>
              <a:t>IP</a:t>
            </a:r>
            <a:r>
              <a:rPr lang="ja-JP" altLang="en-US" dirty="0" smtClean="0"/>
              <a:t>別</a:t>
            </a:r>
            <a:r>
              <a:rPr lang="ko-KR" altLang="en-US" dirty="0" smtClean="0"/>
              <a:t> </a:t>
            </a:r>
            <a:r>
              <a:rPr lang="en-US" altLang="ko-KR" dirty="0"/>
              <a:t>/ </a:t>
            </a:r>
            <a:r>
              <a:rPr lang="ja-JP" altLang="en-US" dirty="0" smtClean="0"/>
              <a:t>時間帯別の</a:t>
            </a:r>
            <a:r>
              <a:rPr lang="en-US" altLang="ko-KR" dirty="0" smtClean="0"/>
              <a:t>ERP</a:t>
            </a:r>
            <a:r>
              <a:rPr lang="ja-JP" altLang="en-US" dirty="0" smtClean="0"/>
              <a:t>ご利用制限の設定が可能</a:t>
            </a:r>
            <a:endParaRPr lang="ko-KR" altLang="en-US" dirty="0"/>
          </a:p>
          <a:p>
            <a:pPr>
              <a:buClr>
                <a:srgbClr val="C00000"/>
              </a:buClr>
              <a:buFont typeface="Wingdings" panose="05000000000000000000" pitchFamily="2" charset="2"/>
              <a:buChar char="ü"/>
            </a:pPr>
            <a:r>
              <a:rPr lang="ja-JP" altLang="en-US" dirty="0" smtClean="0"/>
              <a:t>許容されたメニュー、取引先、倉庫、品目、部署のみアクセスできるよう設定可能</a:t>
            </a:r>
            <a:endParaRPr lang="ko-KR" altLang="en-US" dirty="0"/>
          </a:p>
        </p:txBody>
      </p:sp>
      <p:sp>
        <p:nvSpPr>
          <p:cNvPr id="30" name="평행 사변형 29"/>
          <p:cNvSpPr/>
          <p:nvPr/>
        </p:nvSpPr>
        <p:spPr>
          <a:xfrm flipH="1">
            <a:off x="289786" y="0"/>
            <a:ext cx="601367" cy="540559"/>
          </a:xfrm>
          <a:prstGeom prst="parallelogram">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1919" tIns="50960" rIns="101919" bIns="50960" rtlCol="0" anchor="ctr"/>
          <a:lstStyle/>
          <a:p>
            <a:pPr algn="ctr"/>
            <a:endParaRPr lang="ko-KR" altLang="en-US"/>
          </a:p>
        </p:txBody>
      </p:sp>
      <p:cxnSp>
        <p:nvCxnSpPr>
          <p:cNvPr id="31" name="직선 연결선 30"/>
          <p:cNvCxnSpPr/>
          <p:nvPr/>
        </p:nvCxnSpPr>
        <p:spPr>
          <a:xfrm>
            <a:off x="427560" y="547895"/>
            <a:ext cx="10479951"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2050" name="Picture 2" descr="C:\Users\08011손동천\Desktop\마케팅팀자료\6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4782" y="2543639"/>
            <a:ext cx="5736452" cy="300112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08011손동천\Desktop\제안서\아이콘\작은아이콘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040" y="6773373"/>
            <a:ext cx="1076325" cy="609600"/>
          </a:xfrm>
          <a:prstGeom prst="rect">
            <a:avLst/>
          </a:prstGeom>
          <a:noFill/>
          <a:extLst>
            <a:ext uri="{909E8E84-426E-40DD-AFC4-6F175D3DCCD1}">
              <a14:hiddenFill xmlns:a14="http://schemas.microsoft.com/office/drawing/2010/main">
                <a:solidFill>
                  <a:srgbClr val="FFFFFF"/>
                </a:solidFill>
              </a14:hiddenFill>
            </a:ext>
          </a:extLst>
        </p:spPr>
      </p:pic>
      <p:pic>
        <p:nvPicPr>
          <p:cNvPr id="11" name="그림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4782" y="2520429"/>
            <a:ext cx="5808460" cy="3034271"/>
          </a:xfrm>
          <a:prstGeom prst="rect">
            <a:avLst/>
          </a:prstGeom>
        </p:spPr>
      </p:pic>
    </p:spTree>
    <p:extLst>
      <p:ext uri="{BB962C8B-B14F-4D97-AF65-F5344CB8AC3E}">
        <p14:creationId xmlns:p14="http://schemas.microsoft.com/office/powerpoint/2010/main" val="3371236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7929"/>
            <a:ext cx="10909300" cy="7249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제목 1"/>
          <p:cNvSpPr>
            <a:spLocks noGrp="1"/>
          </p:cNvSpPr>
          <p:nvPr>
            <p:ph type="ctrTitle"/>
          </p:nvPr>
        </p:nvSpPr>
        <p:spPr>
          <a:xfrm>
            <a:off x="0" y="3"/>
            <a:ext cx="10909300" cy="540558"/>
          </a:xfrm>
        </p:spPr>
        <p:txBody>
          <a:bodyPr>
            <a:normAutofit/>
          </a:bodyPr>
          <a:lstStyle/>
          <a:p>
            <a:pPr algn="l"/>
            <a:r>
              <a:rPr lang="en-US" altLang="ko-KR" sz="2200" dirty="0">
                <a:solidFill>
                  <a:schemeClr val="tx1">
                    <a:lumMod val="50000"/>
                    <a:lumOff val="50000"/>
                  </a:schemeClr>
                </a:solidFill>
              </a:rPr>
              <a:t>					</a:t>
            </a:r>
            <a:endParaRPr lang="ko-KR" altLang="en-US" sz="2200" dirty="0">
              <a:solidFill>
                <a:schemeClr val="tx1">
                  <a:lumMod val="50000"/>
                  <a:lumOff val="50000"/>
                </a:schemeClr>
              </a:solidFill>
            </a:endParaRPr>
          </a:p>
        </p:txBody>
      </p:sp>
      <p:sp>
        <p:nvSpPr>
          <p:cNvPr id="29" name="TextBox 28"/>
          <p:cNvSpPr txBox="1"/>
          <p:nvPr/>
        </p:nvSpPr>
        <p:spPr>
          <a:xfrm>
            <a:off x="342082" y="1054869"/>
            <a:ext cx="7330613" cy="1242751"/>
          </a:xfrm>
          <a:prstGeom prst="rect">
            <a:avLst/>
          </a:prstGeom>
          <a:noFill/>
        </p:spPr>
        <p:txBody>
          <a:bodyPr wrap="square" lIns="87732" tIns="43866" rIns="87732" bIns="43866" rtlCol="0">
            <a:spAutoFit/>
          </a:bodyPr>
          <a:lstStyle>
            <a:defPPr>
              <a:defRPr lang="ko-KR"/>
            </a:defPPr>
            <a:lvl1pPr marL="171450" indent="-171450">
              <a:lnSpc>
                <a:spcPct val="150000"/>
              </a:lnSpc>
              <a:buClr>
                <a:schemeClr val="accent6"/>
              </a:buClr>
              <a:buFont typeface="Arial" pitchFamily="34" charset="0"/>
              <a:buChar char="•"/>
              <a:defRPr sz="1000"/>
            </a:lvl1pPr>
          </a:lstStyle>
          <a:p>
            <a:pPr>
              <a:buClr>
                <a:srgbClr val="C00000"/>
              </a:buClr>
              <a:buFont typeface="Wingdings" panose="05000000000000000000" pitchFamily="2" charset="2"/>
              <a:buChar char="ü"/>
            </a:pPr>
            <a:r>
              <a:rPr lang="ja-JP" altLang="en-US" dirty="0" smtClean="0"/>
              <a:t>イーカウントでは、内部情報セキュリティシステムを強化し、企業様からの信頼を高めるために厳格な審査基準を経て</a:t>
            </a:r>
            <a:r>
              <a:rPr lang="en-US" altLang="ko-KR" dirty="0" smtClean="0"/>
              <a:t>2011</a:t>
            </a:r>
            <a:r>
              <a:rPr lang="ja-JP" altLang="en-US" dirty="0" smtClean="0"/>
              <a:t>年</a:t>
            </a:r>
            <a:r>
              <a:rPr lang="en-US" altLang="ja-JP" dirty="0" smtClean="0"/>
              <a:t>06</a:t>
            </a:r>
            <a:r>
              <a:rPr lang="ja-JP" altLang="en-US" dirty="0" smtClean="0"/>
              <a:t>月、</a:t>
            </a:r>
            <a:r>
              <a:rPr lang="en-US" altLang="ko-KR" dirty="0" smtClean="0"/>
              <a:t>ISO 27001 </a:t>
            </a:r>
            <a:r>
              <a:rPr lang="ja-JP" altLang="en-US" dirty="0" smtClean="0"/>
              <a:t>国際認証を取得</a:t>
            </a:r>
            <a:endParaRPr lang="ko-KR" altLang="en-US" dirty="0"/>
          </a:p>
          <a:p>
            <a:pPr>
              <a:buClr>
                <a:srgbClr val="C00000"/>
              </a:buClr>
              <a:buFont typeface="Wingdings" panose="05000000000000000000" pitchFamily="2" charset="2"/>
              <a:buChar char="ü"/>
            </a:pPr>
            <a:r>
              <a:rPr lang="en-US" altLang="ko-KR" dirty="0"/>
              <a:t>ISO </a:t>
            </a:r>
            <a:r>
              <a:rPr lang="en-US" altLang="ko-KR" dirty="0" smtClean="0"/>
              <a:t>27001</a:t>
            </a:r>
            <a:r>
              <a:rPr lang="ja-JP" altLang="en-US" dirty="0" smtClean="0"/>
              <a:t>は情報セキュリティ分野で、国際的に公認された標準認証であり、強力なセキュリティ基準を適用している認証制度</a:t>
            </a:r>
            <a:endParaRPr lang="ko-KR" altLang="en-US" dirty="0"/>
          </a:p>
          <a:p>
            <a:pPr>
              <a:buClr>
                <a:srgbClr val="C00000"/>
              </a:buClr>
              <a:buFont typeface="Wingdings" panose="05000000000000000000" pitchFamily="2" charset="2"/>
              <a:buChar char="ü"/>
            </a:pPr>
            <a:r>
              <a:rPr lang="ja-JP" altLang="en-US" dirty="0" smtClean="0"/>
              <a:t>イーカウントは上記の認証取得を通じて、強力な情報セキュリティ経営システム</a:t>
            </a:r>
            <a:r>
              <a:rPr lang="en-US" altLang="ko-KR" dirty="0" smtClean="0"/>
              <a:t>(</a:t>
            </a:r>
            <a:r>
              <a:rPr lang="en-US" altLang="ko-KR" dirty="0"/>
              <a:t>Information Security Management System, ISMS</a:t>
            </a:r>
            <a:r>
              <a:rPr lang="en-US" altLang="ko-KR" dirty="0" smtClean="0"/>
              <a:t>)</a:t>
            </a:r>
            <a:r>
              <a:rPr lang="ja-JP" altLang="en-US" dirty="0" smtClean="0"/>
              <a:t>を確立し、企業様の大事な情報資産を管理</a:t>
            </a:r>
            <a:endParaRPr lang="ko-KR" altLang="en-US" dirty="0"/>
          </a:p>
        </p:txBody>
      </p:sp>
      <p:sp>
        <p:nvSpPr>
          <p:cNvPr id="32" name="TextBox 31"/>
          <p:cNvSpPr txBox="1"/>
          <p:nvPr/>
        </p:nvSpPr>
        <p:spPr>
          <a:xfrm>
            <a:off x="335003" y="728230"/>
            <a:ext cx="3161530" cy="334452"/>
          </a:xfrm>
          <a:prstGeom prst="rect">
            <a:avLst/>
          </a:prstGeom>
          <a:noFill/>
        </p:spPr>
        <p:txBody>
          <a:bodyPr wrap="square" lIns="87732" tIns="43866" rIns="87732" bIns="43866" rtlCol="0">
            <a:spAutoFit/>
          </a:bodyPr>
          <a:lstStyle>
            <a:defPPr>
              <a:defRPr lang="ko-KR"/>
            </a:defPPr>
            <a:lvl1pPr>
              <a:defRPr sz="1800" b="1" i="1" spc="100">
                <a:solidFill>
                  <a:schemeClr val="accent6"/>
                </a:solidFill>
              </a:defRPr>
            </a:lvl1pPr>
          </a:lstStyle>
          <a:p>
            <a:r>
              <a:rPr lang="en-US" altLang="ko-KR" sz="1600" dirty="0">
                <a:solidFill>
                  <a:srgbClr val="C00000"/>
                </a:solidFill>
              </a:rPr>
              <a:t>ISO 27001 </a:t>
            </a:r>
            <a:r>
              <a:rPr lang="ja-JP" altLang="en-US" sz="1600" dirty="0">
                <a:solidFill>
                  <a:srgbClr val="C00000"/>
                </a:solidFill>
              </a:rPr>
              <a:t>国</a:t>
            </a:r>
            <a:r>
              <a:rPr lang="ja-JP" altLang="en-US" sz="1600" dirty="0" smtClean="0">
                <a:solidFill>
                  <a:srgbClr val="C00000"/>
                </a:solidFill>
              </a:rPr>
              <a:t>際認証の取得</a:t>
            </a:r>
            <a:endParaRPr lang="ko-KR" altLang="en-US" sz="1600" dirty="0">
              <a:solidFill>
                <a:srgbClr val="C00000"/>
              </a:solidFill>
            </a:endParaRPr>
          </a:p>
        </p:txBody>
      </p:sp>
      <p:sp>
        <p:nvSpPr>
          <p:cNvPr id="34" name="TextBox 33"/>
          <p:cNvSpPr txBox="1"/>
          <p:nvPr/>
        </p:nvSpPr>
        <p:spPr>
          <a:xfrm>
            <a:off x="335003" y="2376413"/>
            <a:ext cx="3161530" cy="334810"/>
          </a:xfrm>
          <a:prstGeom prst="rect">
            <a:avLst/>
          </a:prstGeom>
          <a:noFill/>
        </p:spPr>
        <p:txBody>
          <a:bodyPr wrap="square" lIns="87732" tIns="43866" rIns="87732" bIns="43866" rtlCol="0">
            <a:spAutoFit/>
          </a:bodyPr>
          <a:lstStyle>
            <a:defPPr>
              <a:defRPr lang="ko-KR"/>
            </a:defPPr>
            <a:lvl1pPr>
              <a:defRPr sz="1800" b="1" i="1" spc="100">
                <a:solidFill>
                  <a:schemeClr val="accent6"/>
                </a:solidFill>
              </a:defRPr>
            </a:lvl1pPr>
          </a:lstStyle>
          <a:p>
            <a:r>
              <a:rPr lang="ja-JP" altLang="en-US" sz="1600" dirty="0" smtClean="0">
                <a:solidFill>
                  <a:srgbClr val="C00000"/>
                </a:solidFill>
              </a:rPr>
              <a:t>安定的なシステム</a:t>
            </a:r>
            <a:endParaRPr lang="ko-KR" altLang="en-US" sz="1600" dirty="0">
              <a:solidFill>
                <a:srgbClr val="C00000"/>
              </a:solidFill>
            </a:endParaRPr>
          </a:p>
        </p:txBody>
      </p:sp>
      <p:sp>
        <p:nvSpPr>
          <p:cNvPr id="35" name="TextBox 34"/>
          <p:cNvSpPr txBox="1"/>
          <p:nvPr/>
        </p:nvSpPr>
        <p:spPr>
          <a:xfrm>
            <a:off x="342083" y="2703049"/>
            <a:ext cx="6769731" cy="781086"/>
          </a:xfrm>
          <a:prstGeom prst="rect">
            <a:avLst/>
          </a:prstGeom>
          <a:noFill/>
        </p:spPr>
        <p:txBody>
          <a:bodyPr wrap="square" lIns="87732" tIns="43866" rIns="87732" bIns="43866" rtlCol="0">
            <a:spAutoFit/>
          </a:bodyPr>
          <a:lstStyle>
            <a:defPPr>
              <a:defRPr lang="ko-KR"/>
            </a:defPPr>
            <a:lvl1pPr marL="171450" indent="-171450">
              <a:lnSpc>
                <a:spcPct val="150000"/>
              </a:lnSpc>
              <a:buClr>
                <a:schemeClr val="accent6"/>
              </a:buClr>
              <a:buFont typeface="Arial" pitchFamily="34" charset="0"/>
              <a:buChar char="•"/>
              <a:defRPr sz="1000"/>
            </a:lvl1pPr>
          </a:lstStyle>
          <a:p>
            <a:pPr>
              <a:buClr>
                <a:srgbClr val="C00000"/>
              </a:buClr>
              <a:buFont typeface="Wingdings" panose="05000000000000000000" pitchFamily="2" charset="2"/>
              <a:buChar char="ü"/>
            </a:pPr>
            <a:r>
              <a:rPr lang="ja-JP" altLang="en-US" dirty="0"/>
              <a:t>サーバーを</a:t>
            </a:r>
            <a:r>
              <a:rPr lang="en-US" altLang="ko-KR" dirty="0"/>
              <a:t>IDC</a:t>
            </a:r>
            <a:r>
              <a:rPr lang="ja-JP" altLang="en-US" dirty="0"/>
              <a:t>へ保管し、否認可者の出入禁止</a:t>
            </a:r>
            <a:r>
              <a:rPr lang="ko-KR" altLang="en-US" dirty="0"/>
              <a:t> </a:t>
            </a:r>
            <a:r>
              <a:rPr lang="en-US" altLang="ko-KR" dirty="0"/>
              <a:t>/ UPS (Uninterruptible Power Supply) </a:t>
            </a:r>
          </a:p>
          <a:p>
            <a:pPr>
              <a:buClr>
                <a:srgbClr val="C00000"/>
              </a:buClr>
              <a:buFont typeface="Wingdings" panose="05000000000000000000" pitchFamily="2" charset="2"/>
              <a:buChar char="ü"/>
            </a:pPr>
            <a:r>
              <a:rPr lang="ja-JP" altLang="ko-KR" dirty="0"/>
              <a:t>ファイアウォール</a:t>
            </a:r>
            <a:r>
              <a:rPr lang="en-US" altLang="ko-KR" dirty="0"/>
              <a:t>(Network F/W) / </a:t>
            </a:r>
            <a:r>
              <a:rPr lang="ja-JP" altLang="en-US" dirty="0" smtClean="0"/>
              <a:t>侵入探知システム</a:t>
            </a:r>
            <a:r>
              <a:rPr lang="en-US" altLang="ko-KR" dirty="0" smtClean="0"/>
              <a:t>(</a:t>
            </a:r>
            <a:r>
              <a:rPr lang="en-US" altLang="ko-KR" dirty="0"/>
              <a:t>IPS) / SSL (Secure Sockets Layer</a:t>
            </a:r>
            <a:r>
              <a:rPr lang="en-US" altLang="ko-KR" dirty="0" smtClean="0"/>
              <a:t>)</a:t>
            </a:r>
            <a:r>
              <a:rPr lang="ja-JP" altLang="en-US" dirty="0" smtClean="0"/>
              <a:t>を適用</a:t>
            </a:r>
            <a:endParaRPr lang="ko-KR" altLang="en-US" dirty="0"/>
          </a:p>
          <a:p>
            <a:pPr>
              <a:buClr>
                <a:srgbClr val="C00000"/>
              </a:buClr>
              <a:buFont typeface="Wingdings" panose="05000000000000000000" pitchFamily="2" charset="2"/>
              <a:buChar char="ü"/>
            </a:pPr>
            <a:r>
              <a:rPr lang="en-US" altLang="ko-KR" dirty="0" smtClean="0"/>
              <a:t>24</a:t>
            </a:r>
            <a:r>
              <a:rPr lang="ja-JP" altLang="en-US" dirty="0" smtClean="0"/>
              <a:t>時間のモニタリングシステム</a:t>
            </a:r>
            <a:endParaRPr lang="ko-KR" altLang="en-US" dirty="0"/>
          </a:p>
        </p:txBody>
      </p:sp>
      <p:sp>
        <p:nvSpPr>
          <p:cNvPr id="37" name="TextBox 36"/>
          <p:cNvSpPr txBox="1"/>
          <p:nvPr/>
        </p:nvSpPr>
        <p:spPr>
          <a:xfrm>
            <a:off x="335003" y="3630361"/>
            <a:ext cx="3161530" cy="334810"/>
          </a:xfrm>
          <a:prstGeom prst="rect">
            <a:avLst/>
          </a:prstGeom>
          <a:noFill/>
        </p:spPr>
        <p:txBody>
          <a:bodyPr wrap="square" lIns="87732" tIns="43866" rIns="87732" bIns="43866" rtlCol="0">
            <a:spAutoFit/>
          </a:bodyPr>
          <a:lstStyle>
            <a:defPPr>
              <a:defRPr lang="ko-KR"/>
            </a:defPPr>
            <a:lvl1pPr>
              <a:defRPr sz="1800" b="1" i="1" spc="100">
                <a:solidFill>
                  <a:schemeClr val="accent6"/>
                </a:solidFill>
              </a:defRPr>
            </a:lvl1pPr>
          </a:lstStyle>
          <a:p>
            <a:r>
              <a:rPr lang="ja-JP" altLang="en-US" sz="1600" dirty="0" smtClean="0">
                <a:solidFill>
                  <a:srgbClr val="C00000"/>
                </a:solidFill>
              </a:rPr>
              <a:t>データセキュリティ</a:t>
            </a:r>
            <a:r>
              <a:rPr lang="ko-KR" altLang="en-US" sz="1600" dirty="0" smtClean="0">
                <a:solidFill>
                  <a:srgbClr val="C00000"/>
                </a:solidFill>
              </a:rPr>
              <a:t> </a:t>
            </a:r>
            <a:r>
              <a:rPr lang="en-US" altLang="ko-KR" sz="1600" dirty="0">
                <a:solidFill>
                  <a:srgbClr val="C00000"/>
                </a:solidFill>
              </a:rPr>
              <a:t>/</a:t>
            </a:r>
            <a:r>
              <a:rPr lang="ko-KR" altLang="en-US" sz="1600" dirty="0">
                <a:solidFill>
                  <a:srgbClr val="C00000"/>
                </a:solidFill>
              </a:rPr>
              <a:t> </a:t>
            </a:r>
            <a:r>
              <a:rPr lang="ja-JP" altLang="en-US" sz="1600" dirty="0" smtClean="0">
                <a:solidFill>
                  <a:srgbClr val="C00000"/>
                </a:solidFill>
              </a:rPr>
              <a:t>データ管理</a:t>
            </a:r>
            <a:endParaRPr lang="ko-KR" altLang="en-US" sz="1600" dirty="0">
              <a:solidFill>
                <a:srgbClr val="C00000"/>
              </a:solidFill>
            </a:endParaRPr>
          </a:p>
        </p:txBody>
      </p:sp>
      <p:sp>
        <p:nvSpPr>
          <p:cNvPr id="38" name="TextBox 37"/>
          <p:cNvSpPr txBox="1"/>
          <p:nvPr/>
        </p:nvSpPr>
        <p:spPr>
          <a:xfrm>
            <a:off x="342085" y="3956997"/>
            <a:ext cx="7714735" cy="781086"/>
          </a:xfrm>
          <a:prstGeom prst="rect">
            <a:avLst/>
          </a:prstGeom>
          <a:noFill/>
        </p:spPr>
        <p:txBody>
          <a:bodyPr wrap="square" lIns="87732" tIns="43866" rIns="87732" bIns="43866" rtlCol="0">
            <a:spAutoFit/>
          </a:bodyPr>
          <a:lstStyle>
            <a:defPPr>
              <a:defRPr lang="ko-KR"/>
            </a:defPPr>
            <a:lvl1pPr marL="171450" indent="-171450">
              <a:lnSpc>
                <a:spcPct val="150000"/>
              </a:lnSpc>
              <a:buClr>
                <a:schemeClr val="accent6"/>
              </a:buClr>
              <a:buFont typeface="Arial" pitchFamily="34" charset="0"/>
              <a:buChar char="•"/>
              <a:defRPr sz="1000"/>
            </a:lvl1pPr>
          </a:lstStyle>
          <a:p>
            <a:pPr>
              <a:buClr>
                <a:srgbClr val="C00000"/>
              </a:buClr>
              <a:buFont typeface="Wingdings" panose="05000000000000000000" pitchFamily="2" charset="2"/>
              <a:buChar char="ü"/>
            </a:pPr>
            <a:r>
              <a:rPr lang="ja-JP" altLang="en-US" dirty="0" smtClean="0"/>
              <a:t>ユーザー様から入力されたデータの内、大事なデータは暗号化し保存され、再び暗号化して送受信</a:t>
            </a:r>
            <a:endParaRPr lang="ko-KR" altLang="en-US" dirty="0"/>
          </a:p>
          <a:p>
            <a:pPr>
              <a:buClr>
                <a:srgbClr val="C00000"/>
              </a:buClr>
              <a:buFont typeface="Wingdings" panose="05000000000000000000" pitchFamily="2" charset="2"/>
              <a:buChar char="ü"/>
            </a:pPr>
            <a:r>
              <a:rPr lang="en-US" altLang="ko-KR" dirty="0" smtClean="0"/>
              <a:t>ERP</a:t>
            </a:r>
            <a:r>
              <a:rPr lang="ja-JP" altLang="en-US" dirty="0" smtClean="0"/>
              <a:t>で入力されたデータは、毎日特定の時間帯を基準として、他の保存媒体へ保存させて頂き、一定期間の間保管</a:t>
            </a:r>
            <a:endParaRPr lang="ko-KR" altLang="en-US" dirty="0"/>
          </a:p>
          <a:p>
            <a:pPr>
              <a:buClr>
                <a:srgbClr val="C00000"/>
              </a:buClr>
              <a:buFont typeface="Wingdings" panose="05000000000000000000" pitchFamily="2" charset="2"/>
              <a:buChar char="ü"/>
            </a:pPr>
            <a:r>
              <a:rPr lang="ja-JP" altLang="en-US" dirty="0" smtClean="0"/>
              <a:t>イーカウントで最初にサービスを開始した日の入力されたデータから、バックアップの際までデータを毎日、バックアップ更新</a:t>
            </a:r>
            <a:endParaRPr lang="ko-KR" altLang="en-US" dirty="0"/>
          </a:p>
        </p:txBody>
      </p:sp>
      <p:sp>
        <p:nvSpPr>
          <p:cNvPr id="31" name="TextBox 30"/>
          <p:cNvSpPr txBox="1"/>
          <p:nvPr/>
        </p:nvSpPr>
        <p:spPr>
          <a:xfrm>
            <a:off x="342082" y="4907845"/>
            <a:ext cx="3161530" cy="334810"/>
          </a:xfrm>
          <a:prstGeom prst="rect">
            <a:avLst/>
          </a:prstGeom>
          <a:noFill/>
        </p:spPr>
        <p:txBody>
          <a:bodyPr wrap="square" lIns="87732" tIns="43866" rIns="87732" bIns="43866" rtlCol="0">
            <a:spAutoFit/>
          </a:bodyPr>
          <a:lstStyle>
            <a:defPPr>
              <a:defRPr lang="ko-KR"/>
            </a:defPPr>
            <a:lvl1pPr>
              <a:defRPr sz="1800" b="1" i="1" spc="100">
                <a:solidFill>
                  <a:schemeClr val="accent6"/>
                </a:solidFill>
              </a:defRPr>
            </a:lvl1pPr>
          </a:lstStyle>
          <a:p>
            <a:r>
              <a:rPr lang="en-US" altLang="ko-KR" sz="1600" dirty="0" smtClean="0">
                <a:solidFill>
                  <a:srgbClr val="C00000"/>
                </a:solidFill>
              </a:rPr>
              <a:t>S/W</a:t>
            </a:r>
            <a:r>
              <a:rPr lang="ja-JP" altLang="en-US" sz="1600" dirty="0" smtClean="0">
                <a:solidFill>
                  <a:srgbClr val="C00000"/>
                </a:solidFill>
              </a:rPr>
              <a:t>の委託</a:t>
            </a:r>
            <a:endParaRPr lang="en-US" altLang="ko-KR" sz="1600" dirty="0" smtClean="0">
              <a:solidFill>
                <a:srgbClr val="C00000"/>
              </a:solidFill>
            </a:endParaRPr>
          </a:p>
        </p:txBody>
      </p:sp>
      <p:sp>
        <p:nvSpPr>
          <p:cNvPr id="36" name="TextBox 35"/>
          <p:cNvSpPr txBox="1"/>
          <p:nvPr/>
        </p:nvSpPr>
        <p:spPr>
          <a:xfrm>
            <a:off x="349164" y="5234481"/>
            <a:ext cx="10034293" cy="781086"/>
          </a:xfrm>
          <a:prstGeom prst="rect">
            <a:avLst/>
          </a:prstGeom>
          <a:noFill/>
        </p:spPr>
        <p:txBody>
          <a:bodyPr wrap="square" lIns="87732" tIns="43866" rIns="87732" bIns="43866" rtlCol="0">
            <a:spAutoFit/>
          </a:bodyPr>
          <a:lstStyle>
            <a:defPPr>
              <a:defRPr lang="ko-KR"/>
            </a:defPPr>
            <a:lvl1pPr marL="171450" indent="-171450">
              <a:lnSpc>
                <a:spcPct val="150000"/>
              </a:lnSpc>
              <a:buClr>
                <a:schemeClr val="accent6"/>
              </a:buClr>
              <a:buFont typeface="Arial" pitchFamily="34" charset="0"/>
              <a:buChar char="•"/>
              <a:defRPr sz="1000"/>
            </a:lvl1pPr>
          </a:lstStyle>
          <a:p>
            <a:pPr>
              <a:buClr>
                <a:srgbClr val="C00000"/>
              </a:buClr>
              <a:buFont typeface="Wingdings" panose="05000000000000000000" pitchFamily="2" charset="2"/>
              <a:buChar char="ü"/>
            </a:pPr>
            <a:r>
              <a:rPr lang="ja-JP" altLang="en-US" dirty="0" smtClean="0"/>
              <a:t>イーカウントは政府機関である韓国著作権委員会と契約を結び、</a:t>
            </a:r>
            <a:r>
              <a:rPr lang="en-US" altLang="ko-KR" dirty="0" smtClean="0"/>
              <a:t>ERP</a:t>
            </a:r>
            <a:r>
              <a:rPr lang="ja-JP" altLang="en-US" dirty="0" smtClean="0"/>
              <a:t>の全ソースコード並びにアクセスファイルを委託し、万が一、イーカウントの廃業・破産・自然災害等の場合、韓国著作権委員会から使用権者登録をされたイーカウントユーザー様へ</a:t>
            </a:r>
            <a:r>
              <a:rPr lang="en-US" altLang="ko-KR" dirty="0" smtClean="0"/>
              <a:t>ERP</a:t>
            </a:r>
            <a:r>
              <a:rPr lang="ja-JP" altLang="en-US" dirty="0" smtClean="0"/>
              <a:t>のソースコードを交付することになっている</a:t>
            </a:r>
            <a:endParaRPr lang="ko-KR" altLang="en-US" dirty="0"/>
          </a:p>
          <a:p>
            <a:pPr>
              <a:buClr>
                <a:srgbClr val="C00000"/>
              </a:buClr>
              <a:buFont typeface="Wingdings" panose="05000000000000000000" pitchFamily="2" charset="2"/>
              <a:buChar char="ü"/>
            </a:pPr>
            <a:r>
              <a:rPr lang="ja-JP" altLang="en-US" dirty="0" smtClean="0"/>
              <a:t>結論としてイーカウントが万が一、廃業になったとしても、会員様は損害無しでご利用可能</a:t>
            </a:r>
            <a:endParaRPr lang="ko-KR" altLang="en-US" dirty="0"/>
          </a:p>
        </p:txBody>
      </p:sp>
      <p:sp>
        <p:nvSpPr>
          <p:cNvPr id="41" name="제목 1"/>
          <p:cNvSpPr txBox="1">
            <a:spLocks/>
          </p:cNvSpPr>
          <p:nvPr/>
        </p:nvSpPr>
        <p:spPr>
          <a:xfrm>
            <a:off x="0" y="3"/>
            <a:ext cx="10909300" cy="540558"/>
          </a:xfrm>
          <a:prstGeom prst="rect">
            <a:avLst/>
          </a:prstGeom>
        </p:spPr>
        <p:txBody>
          <a:bodyPr vert="horz" lIns="101919" tIns="50960" rIns="101919" bIns="50960" rtlCol="0"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ko-KR" sz="2200" dirty="0">
                <a:solidFill>
                  <a:schemeClr val="tx1">
                    <a:lumMod val="50000"/>
                    <a:lumOff val="50000"/>
                  </a:schemeClr>
                </a:solidFill>
              </a:rPr>
              <a:t>	</a:t>
            </a:r>
            <a:r>
              <a:rPr lang="en-US" altLang="ko-KR" sz="2200" dirty="0" smtClean="0">
                <a:solidFill>
                  <a:schemeClr val="tx1">
                    <a:lumMod val="50000"/>
                    <a:lumOff val="50000"/>
                  </a:schemeClr>
                </a:solidFill>
              </a:rPr>
              <a:t>					</a:t>
            </a:r>
            <a:r>
              <a:rPr lang="ja-JP" altLang="en-US" sz="2200" dirty="0">
                <a:solidFill>
                  <a:schemeClr val="tx1">
                    <a:lumMod val="50000"/>
                    <a:lumOff val="50000"/>
                  </a:schemeClr>
                </a:solidFill>
              </a:rPr>
              <a:t>　</a:t>
            </a:r>
            <a:r>
              <a:rPr lang="ja-JP" altLang="en-US" sz="2200" dirty="0" smtClean="0">
                <a:solidFill>
                  <a:schemeClr val="tx1">
                    <a:lumMod val="50000"/>
                    <a:lumOff val="50000"/>
                  </a:schemeClr>
                </a:solidFill>
              </a:rPr>
              <a:t>　　　　　　　　セ</a:t>
            </a:r>
            <a:r>
              <a:rPr lang="ja-JP" altLang="en-US" sz="2200" dirty="0">
                <a:solidFill>
                  <a:schemeClr val="tx1">
                    <a:lumMod val="50000"/>
                    <a:lumOff val="50000"/>
                  </a:schemeClr>
                </a:solidFill>
              </a:rPr>
              <a:t>キュリティ</a:t>
            </a:r>
            <a:r>
              <a:rPr lang="ko-KR" altLang="en-US" sz="2200" dirty="0" smtClean="0">
                <a:solidFill>
                  <a:schemeClr val="tx1">
                    <a:lumMod val="50000"/>
                    <a:lumOff val="50000"/>
                  </a:schemeClr>
                </a:solidFill>
              </a:rPr>
              <a:t> </a:t>
            </a:r>
            <a:r>
              <a:rPr lang="en-US" altLang="ko-KR" sz="2200" dirty="0">
                <a:solidFill>
                  <a:schemeClr val="tx1">
                    <a:lumMod val="50000"/>
                    <a:lumOff val="50000"/>
                  </a:schemeClr>
                </a:solidFill>
              </a:rPr>
              <a:t>/ </a:t>
            </a:r>
            <a:r>
              <a:rPr lang="ja-JP" altLang="en-US" sz="2200" dirty="0" smtClean="0">
                <a:solidFill>
                  <a:schemeClr val="tx1">
                    <a:lumMod val="50000"/>
                    <a:lumOff val="50000"/>
                  </a:schemeClr>
                </a:solidFill>
              </a:rPr>
              <a:t>安定性</a:t>
            </a:r>
            <a:endParaRPr lang="ko-KR" altLang="en-US" sz="2200" dirty="0">
              <a:solidFill>
                <a:schemeClr val="tx1">
                  <a:lumMod val="50000"/>
                  <a:lumOff val="50000"/>
                </a:schemeClr>
              </a:solidFill>
            </a:endParaRPr>
          </a:p>
        </p:txBody>
      </p:sp>
      <p:cxnSp>
        <p:nvCxnSpPr>
          <p:cNvPr id="25" name="직선 연결선 24"/>
          <p:cNvCxnSpPr/>
          <p:nvPr/>
        </p:nvCxnSpPr>
        <p:spPr>
          <a:xfrm flipV="1">
            <a:off x="1790" y="547895"/>
            <a:ext cx="10435614" cy="244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평행 사변형 25"/>
          <p:cNvSpPr/>
          <p:nvPr/>
        </p:nvSpPr>
        <p:spPr>
          <a:xfrm>
            <a:off x="9977943" y="0"/>
            <a:ext cx="601367" cy="540559"/>
          </a:xfrm>
          <a:prstGeom prst="parallelogram">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1919" tIns="50960" rIns="101919" bIns="50960" rtlCol="0" anchor="ctr"/>
          <a:lstStyle/>
          <a:p>
            <a:pPr algn="ctr"/>
            <a:endParaRPr lang="ko-KR" altLang="en-US"/>
          </a:p>
        </p:txBody>
      </p:sp>
      <p:pic>
        <p:nvPicPr>
          <p:cNvPr id="3" name="그림 2"/>
          <p:cNvPicPr>
            <a:picLocks noChangeAspect="1"/>
          </p:cNvPicPr>
          <p:nvPr/>
        </p:nvPicPr>
        <p:blipFill>
          <a:blip r:embed="rId3"/>
          <a:stretch>
            <a:fillRect/>
          </a:stretch>
        </p:blipFill>
        <p:spPr>
          <a:xfrm>
            <a:off x="7667518" y="867196"/>
            <a:ext cx="2766135" cy="3957489"/>
          </a:xfrm>
          <a:prstGeom prst="rect">
            <a:avLst/>
          </a:prstGeom>
          <a:no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97926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40562"/>
            <a:ext cx="10909300" cy="5062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Box 28"/>
          <p:cNvSpPr txBox="1"/>
          <p:nvPr/>
        </p:nvSpPr>
        <p:spPr>
          <a:xfrm>
            <a:off x="342082" y="1046866"/>
            <a:ext cx="4940750" cy="1011918"/>
          </a:xfrm>
          <a:prstGeom prst="rect">
            <a:avLst/>
          </a:prstGeom>
          <a:noFill/>
        </p:spPr>
        <p:txBody>
          <a:bodyPr wrap="square" lIns="87732" tIns="43866" rIns="87732" bIns="43866" rtlCol="0">
            <a:spAutoFit/>
          </a:bodyPr>
          <a:lstStyle>
            <a:defPPr>
              <a:defRPr lang="ko-KR"/>
            </a:defPPr>
            <a:lvl1pPr marL="171450" indent="-171450">
              <a:lnSpc>
                <a:spcPct val="150000"/>
              </a:lnSpc>
              <a:buClr>
                <a:srgbClr val="C00000"/>
              </a:buClr>
              <a:buFont typeface="Wingdings" panose="05000000000000000000" pitchFamily="2" charset="2"/>
              <a:buChar char="ü"/>
              <a:defRPr sz="1000"/>
            </a:lvl1pPr>
          </a:lstStyle>
          <a:p>
            <a:r>
              <a:rPr lang="ja-JP" altLang="en-US" dirty="0" smtClean="0"/>
              <a:t>エクセルデータアップロード機能のご提供</a:t>
            </a:r>
            <a:r>
              <a:rPr lang="ko-KR" altLang="en-US" dirty="0" smtClean="0"/>
              <a:t> </a:t>
            </a:r>
            <a:r>
              <a:rPr lang="en-US" altLang="ko-KR" dirty="0" smtClean="0"/>
              <a:t>– </a:t>
            </a:r>
            <a:r>
              <a:rPr lang="ja-JP" altLang="en-US" dirty="0" smtClean="0"/>
              <a:t>既存にお使いのシステムのデータやエクセルで管理してきた帳簿をイーカウント</a:t>
            </a:r>
            <a:r>
              <a:rPr lang="en-US" altLang="ko-KR" dirty="0" smtClean="0"/>
              <a:t>ERP</a:t>
            </a:r>
            <a:r>
              <a:rPr lang="ja-JP" altLang="en-US" dirty="0" smtClean="0"/>
              <a:t>へアップロード可能</a:t>
            </a:r>
            <a:endParaRPr lang="ko-KR" altLang="en-US" dirty="0"/>
          </a:p>
          <a:p>
            <a:r>
              <a:rPr lang="ja-JP" altLang="en-US" dirty="0" smtClean="0"/>
              <a:t>入力データは</a:t>
            </a:r>
            <a:r>
              <a:rPr lang="en-US" altLang="ko-KR" dirty="0" smtClean="0"/>
              <a:t>ERP</a:t>
            </a:r>
            <a:r>
              <a:rPr lang="ja-JP" altLang="en-US" dirty="0" smtClean="0"/>
              <a:t>へ直接、入力するだけではなく、エクセルデータを利用して多量のデータも一括でアップロードすることが可能</a:t>
            </a:r>
            <a:endParaRPr lang="ko-KR" altLang="en-US" dirty="0"/>
          </a:p>
        </p:txBody>
      </p:sp>
      <p:sp>
        <p:nvSpPr>
          <p:cNvPr id="32" name="TextBox 31"/>
          <p:cNvSpPr txBox="1"/>
          <p:nvPr/>
        </p:nvSpPr>
        <p:spPr>
          <a:xfrm>
            <a:off x="327881" y="720229"/>
            <a:ext cx="2749105" cy="334810"/>
          </a:xfrm>
          <a:prstGeom prst="rect">
            <a:avLst/>
          </a:prstGeom>
          <a:noFill/>
        </p:spPr>
        <p:txBody>
          <a:bodyPr wrap="square" lIns="87732" tIns="43866" rIns="87732" bIns="43866" rtlCol="0">
            <a:spAutoFit/>
          </a:bodyPr>
          <a:lstStyle>
            <a:defPPr>
              <a:defRPr lang="ko-KR"/>
            </a:defPPr>
            <a:lvl1pPr>
              <a:defRPr sz="1800" b="1" i="1" spc="100">
                <a:solidFill>
                  <a:schemeClr val="accent6"/>
                </a:solidFill>
              </a:defRPr>
            </a:lvl1pPr>
          </a:lstStyle>
          <a:p>
            <a:r>
              <a:rPr lang="ja-JP" altLang="en-US" sz="1600" dirty="0" smtClean="0">
                <a:solidFill>
                  <a:srgbClr val="C00000"/>
                </a:solidFill>
              </a:rPr>
              <a:t>既存データのアップロード</a:t>
            </a:r>
            <a:endParaRPr lang="ko-KR" altLang="en-US" sz="1600" dirty="0">
              <a:solidFill>
                <a:srgbClr val="C00000"/>
              </a:solidFill>
            </a:endParaRPr>
          </a:p>
        </p:txBody>
      </p:sp>
      <p:sp>
        <p:nvSpPr>
          <p:cNvPr id="34" name="TextBox 33"/>
          <p:cNvSpPr txBox="1"/>
          <p:nvPr/>
        </p:nvSpPr>
        <p:spPr>
          <a:xfrm>
            <a:off x="327881" y="2376413"/>
            <a:ext cx="2749105" cy="334452"/>
          </a:xfrm>
          <a:prstGeom prst="rect">
            <a:avLst/>
          </a:prstGeom>
          <a:noFill/>
        </p:spPr>
        <p:txBody>
          <a:bodyPr wrap="square" lIns="87732" tIns="43866" rIns="87732" bIns="43866" rtlCol="0">
            <a:spAutoFit/>
          </a:bodyPr>
          <a:lstStyle>
            <a:defPPr>
              <a:defRPr lang="ko-KR"/>
            </a:defPPr>
            <a:lvl1pPr>
              <a:defRPr sz="1800" b="1" i="1" spc="100">
                <a:solidFill>
                  <a:schemeClr val="accent6"/>
                </a:solidFill>
              </a:defRPr>
            </a:lvl1pPr>
          </a:lstStyle>
          <a:p>
            <a:r>
              <a:rPr lang="ja-JP" altLang="en-US" sz="1600" dirty="0" smtClean="0">
                <a:solidFill>
                  <a:srgbClr val="C00000"/>
                </a:solidFill>
              </a:rPr>
              <a:t>データのバックアップ</a:t>
            </a:r>
            <a:endParaRPr lang="ko-KR" altLang="en-US" sz="1600" dirty="0">
              <a:solidFill>
                <a:srgbClr val="C00000"/>
              </a:solidFill>
            </a:endParaRPr>
          </a:p>
        </p:txBody>
      </p:sp>
      <p:sp>
        <p:nvSpPr>
          <p:cNvPr id="35" name="TextBox 34"/>
          <p:cNvSpPr txBox="1"/>
          <p:nvPr/>
        </p:nvSpPr>
        <p:spPr>
          <a:xfrm>
            <a:off x="342082" y="2703049"/>
            <a:ext cx="4725025" cy="550254"/>
          </a:xfrm>
          <a:prstGeom prst="rect">
            <a:avLst/>
          </a:prstGeom>
          <a:noFill/>
        </p:spPr>
        <p:txBody>
          <a:bodyPr wrap="square" lIns="87732" tIns="43866" rIns="87732" bIns="43866" rtlCol="0">
            <a:spAutoFit/>
          </a:bodyPr>
          <a:lstStyle>
            <a:defPPr>
              <a:defRPr lang="ko-KR"/>
            </a:defPPr>
            <a:lvl1pPr marL="171450" indent="-171450">
              <a:lnSpc>
                <a:spcPct val="150000"/>
              </a:lnSpc>
              <a:buClr>
                <a:srgbClr val="C00000"/>
              </a:buClr>
              <a:buFont typeface="Wingdings" panose="05000000000000000000" pitchFamily="2" charset="2"/>
              <a:buChar char="ü"/>
              <a:defRPr sz="1000"/>
            </a:lvl1pPr>
          </a:lstStyle>
          <a:p>
            <a:r>
              <a:rPr lang="ja-JP" altLang="en-US" dirty="0" smtClean="0"/>
              <a:t>イーカウント</a:t>
            </a:r>
            <a:r>
              <a:rPr lang="en-US" altLang="ko-KR" dirty="0" smtClean="0"/>
              <a:t>ERP</a:t>
            </a:r>
            <a:r>
              <a:rPr lang="ja-JP" altLang="en-US" dirty="0" smtClean="0"/>
              <a:t>の全ての入力データはエクセルで一括変換可能</a:t>
            </a:r>
            <a:endParaRPr lang="ko-KR" altLang="en-US" dirty="0"/>
          </a:p>
          <a:p>
            <a:r>
              <a:rPr lang="ja-JP" altLang="en-US" dirty="0" smtClean="0"/>
              <a:t>現在、お使いの帳簿をそのまんまエクセルで変換することが可能</a:t>
            </a:r>
            <a:endParaRPr lang="ko-KR" altLang="en-US" dirty="0"/>
          </a:p>
        </p:txBody>
      </p:sp>
      <p:sp>
        <p:nvSpPr>
          <p:cNvPr id="43" name="제목 1"/>
          <p:cNvSpPr>
            <a:spLocks noGrp="1"/>
          </p:cNvSpPr>
          <p:nvPr>
            <p:ph type="ctrTitle"/>
          </p:nvPr>
        </p:nvSpPr>
        <p:spPr>
          <a:xfrm>
            <a:off x="0" y="3"/>
            <a:ext cx="10909300" cy="540558"/>
          </a:xfrm>
        </p:spPr>
        <p:txBody>
          <a:bodyPr>
            <a:normAutofit/>
          </a:bodyPr>
          <a:lstStyle/>
          <a:p>
            <a:pPr algn="l"/>
            <a:r>
              <a:rPr lang="en-US" altLang="ko-KR" sz="2200" dirty="0">
                <a:solidFill>
                  <a:schemeClr val="tx1">
                    <a:lumMod val="50000"/>
                    <a:lumOff val="50000"/>
                  </a:schemeClr>
                </a:solidFill>
              </a:rPr>
              <a:t>	</a:t>
            </a:r>
            <a:r>
              <a:rPr lang="ja-JP" altLang="en-US" sz="2200" dirty="0">
                <a:solidFill>
                  <a:schemeClr val="tx1">
                    <a:lumMod val="50000"/>
                    <a:lumOff val="50000"/>
                  </a:schemeClr>
                </a:solidFill>
              </a:rPr>
              <a:t>デー</a:t>
            </a:r>
            <a:r>
              <a:rPr lang="ja-JP" altLang="en-US" sz="2200" dirty="0" smtClean="0">
                <a:solidFill>
                  <a:schemeClr val="tx1">
                    <a:lumMod val="50000"/>
                    <a:lumOff val="50000"/>
                  </a:schemeClr>
                </a:solidFill>
              </a:rPr>
              <a:t>タアップロード</a:t>
            </a:r>
            <a:r>
              <a:rPr lang="ko-KR" altLang="en-US" sz="2200" dirty="0" smtClean="0">
                <a:solidFill>
                  <a:schemeClr val="tx1">
                    <a:lumMod val="50000"/>
                    <a:lumOff val="50000"/>
                  </a:schemeClr>
                </a:solidFill>
              </a:rPr>
              <a:t> </a:t>
            </a:r>
            <a:r>
              <a:rPr lang="en-US" altLang="ko-KR" sz="2200" dirty="0">
                <a:solidFill>
                  <a:schemeClr val="tx1">
                    <a:lumMod val="50000"/>
                    <a:lumOff val="50000"/>
                  </a:schemeClr>
                </a:solidFill>
              </a:rPr>
              <a:t>/ </a:t>
            </a:r>
            <a:r>
              <a:rPr lang="ja-JP" altLang="en-US" sz="2200" dirty="0" smtClean="0">
                <a:solidFill>
                  <a:schemeClr val="tx1">
                    <a:lumMod val="50000"/>
                    <a:lumOff val="50000"/>
                  </a:schemeClr>
                </a:solidFill>
              </a:rPr>
              <a:t>バックアップ</a:t>
            </a:r>
            <a:endParaRPr lang="ko-KR" altLang="en-US" sz="2200" dirty="0">
              <a:solidFill>
                <a:schemeClr val="tx1">
                  <a:lumMod val="50000"/>
                  <a:lumOff val="50000"/>
                </a:schemeClr>
              </a:solidFill>
            </a:endParaRPr>
          </a:p>
        </p:txBody>
      </p:sp>
      <p:sp>
        <p:nvSpPr>
          <p:cNvPr id="44" name="평행 사변형 43"/>
          <p:cNvSpPr/>
          <p:nvPr/>
        </p:nvSpPr>
        <p:spPr>
          <a:xfrm flipH="1">
            <a:off x="289786" y="0"/>
            <a:ext cx="601367" cy="540559"/>
          </a:xfrm>
          <a:prstGeom prst="parallelogram">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1919" tIns="50960" rIns="101919" bIns="50960" rtlCol="0" anchor="ctr"/>
          <a:lstStyle/>
          <a:p>
            <a:pPr algn="ctr"/>
            <a:endParaRPr lang="ko-KR" altLang="en-US"/>
          </a:p>
        </p:txBody>
      </p:sp>
      <p:cxnSp>
        <p:nvCxnSpPr>
          <p:cNvPr id="45" name="직선 연결선 44"/>
          <p:cNvCxnSpPr/>
          <p:nvPr/>
        </p:nvCxnSpPr>
        <p:spPr>
          <a:xfrm>
            <a:off x="427560" y="547895"/>
            <a:ext cx="10479951"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8775" y="4616623"/>
            <a:ext cx="10191750" cy="2762250"/>
          </a:xfrm>
          <a:prstGeom prst="rect">
            <a:avLst/>
          </a:prstGeom>
          <a:noFill/>
          <a:extLst>
            <a:ext uri="{909E8E84-426E-40DD-AFC4-6F175D3DCCD1}">
              <a14:hiddenFill xmlns:a14="http://schemas.microsoft.com/office/drawing/2010/main">
                <a:solidFill>
                  <a:srgbClr val="FFFFFF"/>
                </a:solidFill>
              </a14:hiddenFill>
            </a:ext>
          </a:extLst>
        </p:spPr>
      </p:pic>
      <p:pic>
        <p:nvPicPr>
          <p:cNvPr id="3" name="그림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7248" y="994529"/>
            <a:ext cx="4861912" cy="2660370"/>
          </a:xfrm>
          <a:prstGeom prst="rect">
            <a:avLst/>
          </a:prstGeom>
        </p:spPr>
      </p:pic>
    </p:spTree>
    <p:extLst>
      <p:ext uri="{BB962C8B-B14F-4D97-AF65-F5344CB8AC3E}">
        <p14:creationId xmlns:p14="http://schemas.microsoft.com/office/powerpoint/2010/main" val="1199614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0" y="3"/>
            <a:ext cx="10909300" cy="540558"/>
          </a:xfrm>
        </p:spPr>
        <p:txBody>
          <a:bodyPr>
            <a:normAutofit/>
          </a:bodyPr>
          <a:lstStyle/>
          <a:p>
            <a:pPr algn="l"/>
            <a:r>
              <a:rPr lang="en-US" altLang="ko-KR" sz="2200" dirty="0">
                <a:solidFill>
                  <a:schemeClr val="tx1">
                    <a:lumMod val="50000"/>
                    <a:lumOff val="50000"/>
                  </a:schemeClr>
                </a:solidFill>
              </a:rPr>
              <a:t>	</a:t>
            </a:r>
            <a:r>
              <a:rPr lang="en-US" altLang="ko-KR" sz="2200" dirty="0" smtClean="0">
                <a:solidFill>
                  <a:schemeClr val="tx1">
                    <a:lumMod val="50000"/>
                    <a:lumOff val="50000"/>
                  </a:schemeClr>
                </a:solidFill>
              </a:rPr>
              <a:t>							   </a:t>
            </a:r>
            <a:r>
              <a:rPr lang="ja-JP" altLang="en-US" sz="2200" dirty="0" smtClean="0">
                <a:solidFill>
                  <a:schemeClr val="tx1">
                    <a:lumMod val="50000"/>
                    <a:lumOff val="50000"/>
                  </a:schemeClr>
                </a:solidFill>
              </a:rPr>
              <a:t>価格政策</a:t>
            </a:r>
            <a:endParaRPr lang="ko-KR" altLang="en-US" sz="2200" dirty="0">
              <a:solidFill>
                <a:schemeClr val="tx1">
                  <a:lumMod val="50000"/>
                  <a:lumOff val="50000"/>
                </a:schemeClr>
              </a:solidFill>
            </a:endParaRPr>
          </a:p>
        </p:txBody>
      </p:sp>
      <p:sp>
        <p:nvSpPr>
          <p:cNvPr id="44" name="직사각형 43"/>
          <p:cNvSpPr/>
          <p:nvPr/>
        </p:nvSpPr>
        <p:spPr>
          <a:xfrm>
            <a:off x="0" y="6379183"/>
            <a:ext cx="10909300" cy="139798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919" tIns="50960" rIns="101919" bIns="50960" rtlCol="0" anchor="ctr"/>
          <a:lstStyle/>
          <a:p>
            <a:endParaRPr lang="ko-KR" altLang="en-US" sz="1300" dirty="0">
              <a:solidFill>
                <a:schemeClr val="tx1"/>
              </a:solidFill>
            </a:endParaRPr>
          </a:p>
        </p:txBody>
      </p:sp>
      <p:sp>
        <p:nvSpPr>
          <p:cNvPr id="45" name="한쪽 모서리가 잘린 사각형 44"/>
          <p:cNvSpPr/>
          <p:nvPr/>
        </p:nvSpPr>
        <p:spPr>
          <a:xfrm>
            <a:off x="0" y="6175036"/>
            <a:ext cx="3564640" cy="408295"/>
          </a:xfrm>
          <a:prstGeom prst="snip1Rect">
            <a:avLst/>
          </a:prstGeom>
          <a:ln/>
        </p:spPr>
        <p:style>
          <a:lnRef idx="1">
            <a:schemeClr val="accent2"/>
          </a:lnRef>
          <a:fillRef idx="3">
            <a:schemeClr val="accent2"/>
          </a:fillRef>
          <a:effectRef idx="2">
            <a:schemeClr val="accent2"/>
          </a:effectRef>
          <a:fontRef idx="minor">
            <a:schemeClr val="lt1"/>
          </a:fontRef>
        </p:style>
        <p:txBody>
          <a:bodyPr lIns="101919" tIns="50960" rIns="101919" bIns="50960" rtlCol="0" anchor="ctr"/>
          <a:lstStyle/>
          <a:p>
            <a:pPr algn="ctr"/>
            <a:r>
              <a:rPr lang="ja-JP" altLang="en-US" sz="1600" dirty="0">
                <a:latin typeface="Yu Gothic Medium" panose="020B0500000000000000" pitchFamily="34" charset="-128"/>
                <a:ea typeface="Yu Gothic Medium" panose="020B0500000000000000" pitchFamily="34" charset="-128"/>
              </a:rPr>
              <a:t>イーカウント</a:t>
            </a:r>
            <a:r>
              <a:rPr lang="en-US" altLang="ko-KR" sz="1600" dirty="0">
                <a:latin typeface="Yu Gothic Medium" panose="020B0500000000000000" pitchFamily="34" charset="-128"/>
                <a:ea typeface="Yu Gothic Medium" panose="020B0500000000000000" pitchFamily="34" charset="-128"/>
              </a:rPr>
              <a:t>ERP</a:t>
            </a:r>
            <a:r>
              <a:rPr lang="ja-JP" altLang="en-US" sz="1600" dirty="0">
                <a:latin typeface="Yu Gothic Medium" panose="020B0500000000000000" pitchFamily="34" charset="-128"/>
                <a:ea typeface="Yu Gothic Medium" panose="020B0500000000000000" pitchFamily="34" charset="-128"/>
              </a:rPr>
              <a:t>が安い理由？</a:t>
            </a:r>
            <a:endParaRPr lang="ko-KR" altLang="en-US" sz="1600" dirty="0">
              <a:latin typeface="Yu Gothic Medium" panose="020B0500000000000000" pitchFamily="34" charset="-128"/>
              <a:ea typeface="Yu Gothic Medium" panose="020B0500000000000000" pitchFamily="34" charset="-128"/>
            </a:endParaRPr>
          </a:p>
        </p:txBody>
      </p:sp>
      <p:sp>
        <p:nvSpPr>
          <p:cNvPr id="46" name="TextBox 45"/>
          <p:cNvSpPr txBox="1"/>
          <p:nvPr/>
        </p:nvSpPr>
        <p:spPr>
          <a:xfrm>
            <a:off x="1502811" y="6696893"/>
            <a:ext cx="9278229" cy="764571"/>
          </a:xfrm>
          <a:prstGeom prst="rect">
            <a:avLst/>
          </a:prstGeom>
          <a:noFill/>
        </p:spPr>
        <p:txBody>
          <a:bodyPr wrap="square" lIns="101919" tIns="50960" rIns="101919" bIns="50960" rtlCol="0">
            <a:spAutoFit/>
          </a:bodyPr>
          <a:lstStyle/>
          <a:p>
            <a:pPr marL="191098" indent="-191098">
              <a:lnSpc>
                <a:spcPct val="150000"/>
              </a:lnSpc>
              <a:buFont typeface="Wingdings" panose="05000000000000000000" pitchFamily="2" charset="2"/>
              <a:buChar char="ü"/>
            </a:pPr>
            <a:r>
              <a:rPr lang="ja-JP" altLang="en-US" sz="1000" dirty="0"/>
              <a:t>既に数多い企業様から弊社の</a:t>
            </a:r>
            <a:r>
              <a:rPr lang="en-US" altLang="ko-KR" sz="1000" dirty="0"/>
              <a:t>ERP</a:t>
            </a:r>
            <a:r>
              <a:rPr lang="ja-JP" altLang="en-US" sz="1000" dirty="0"/>
              <a:t>をご利用頂いてますので、十分な利益を出しております。</a:t>
            </a:r>
            <a:endParaRPr lang="en-US" altLang="ko-KR" sz="1000" dirty="0"/>
          </a:p>
          <a:p>
            <a:pPr marL="191098" indent="-191098">
              <a:lnSpc>
                <a:spcPct val="150000"/>
              </a:lnSpc>
              <a:buFont typeface="Wingdings" panose="05000000000000000000" pitchFamily="2" charset="2"/>
              <a:buChar char="ü"/>
            </a:pPr>
            <a:r>
              <a:rPr lang="ja-JP" altLang="en-US" sz="1000" dirty="0"/>
              <a:t>主要機能が既に構築済みですので、追加的なカスタマイジング費用が掛かりません。</a:t>
            </a:r>
            <a:endParaRPr lang="en-US" altLang="ko-KR" sz="1000" dirty="0"/>
          </a:p>
          <a:p>
            <a:pPr marL="191098" indent="-191098">
              <a:lnSpc>
                <a:spcPct val="150000"/>
              </a:lnSpc>
              <a:buFont typeface="Wingdings" panose="05000000000000000000" pitchFamily="2" charset="2"/>
              <a:buChar char="ü"/>
            </a:pPr>
            <a:r>
              <a:rPr lang="ja-JP" altLang="en-US" sz="1000" dirty="0"/>
              <a:t>単一のシステムご利用により、メンテナンス並びにアップグレードが便利です。</a:t>
            </a:r>
            <a:endParaRPr lang="ko-KR" altLang="en-US" sz="1000" dirty="0"/>
          </a:p>
        </p:txBody>
      </p:sp>
      <p:sp>
        <p:nvSpPr>
          <p:cNvPr id="15" name="TextBox 14"/>
          <p:cNvSpPr txBox="1"/>
          <p:nvPr/>
        </p:nvSpPr>
        <p:spPr>
          <a:xfrm>
            <a:off x="307325" y="720229"/>
            <a:ext cx="4861494" cy="334810"/>
          </a:xfrm>
          <a:prstGeom prst="rect">
            <a:avLst/>
          </a:prstGeom>
          <a:noFill/>
        </p:spPr>
        <p:txBody>
          <a:bodyPr wrap="square" lIns="87732" tIns="43866" rIns="87732" bIns="43866" rtlCol="0">
            <a:spAutoFit/>
          </a:bodyPr>
          <a:lstStyle>
            <a:defPPr>
              <a:defRPr lang="ko-KR"/>
            </a:defPPr>
            <a:lvl1pPr>
              <a:defRPr sz="1400" b="1" i="0" spc="100">
                <a:solidFill>
                  <a:srgbClr val="C00000"/>
                </a:solidFill>
              </a:defRPr>
            </a:lvl1pPr>
          </a:lstStyle>
          <a:p>
            <a:r>
              <a:rPr lang="ja-JP" altLang="en-US" sz="1600" i="1" dirty="0" smtClean="0"/>
              <a:t>システム利用料</a:t>
            </a:r>
            <a:endParaRPr lang="ko-KR" altLang="en-US" sz="1600" i="1" dirty="0"/>
          </a:p>
        </p:txBody>
      </p:sp>
      <p:graphicFrame>
        <p:nvGraphicFramePr>
          <p:cNvPr id="8" name="표 7"/>
          <p:cNvGraphicFramePr>
            <a:graphicFrameLocks noGrp="1"/>
          </p:cNvGraphicFramePr>
          <p:nvPr>
            <p:extLst>
              <p:ext uri="{D42A27DB-BD31-4B8C-83A1-F6EECF244321}">
                <p14:modId xmlns:p14="http://schemas.microsoft.com/office/powerpoint/2010/main" val="1558643094"/>
              </p:ext>
            </p:extLst>
          </p:nvPr>
        </p:nvGraphicFramePr>
        <p:xfrm>
          <a:off x="443793" y="1109647"/>
          <a:ext cx="10051417" cy="1902336"/>
        </p:xfrm>
        <a:graphic>
          <a:graphicData uri="http://schemas.openxmlformats.org/drawingml/2006/table">
            <a:tbl>
              <a:tblPr firstRow="1" bandRow="1">
                <a:tableStyleId>{5A111915-BE36-4E01-A7E5-04B1672EAD32}</a:tableStyleId>
              </a:tblPr>
              <a:tblGrid>
                <a:gridCol w="2706601">
                  <a:extLst>
                    <a:ext uri="{9D8B030D-6E8A-4147-A177-3AD203B41FA5}">
                      <a16:colId xmlns:a16="http://schemas.microsoft.com/office/drawing/2014/main" val="20000"/>
                    </a:ext>
                  </a:extLst>
                </a:gridCol>
                <a:gridCol w="4752528">
                  <a:extLst>
                    <a:ext uri="{9D8B030D-6E8A-4147-A177-3AD203B41FA5}">
                      <a16:colId xmlns:a16="http://schemas.microsoft.com/office/drawing/2014/main" val="20001"/>
                    </a:ext>
                  </a:extLst>
                </a:gridCol>
                <a:gridCol w="2592288">
                  <a:extLst>
                    <a:ext uri="{9D8B030D-6E8A-4147-A177-3AD203B41FA5}">
                      <a16:colId xmlns:a16="http://schemas.microsoft.com/office/drawing/2014/main" val="20002"/>
                    </a:ext>
                  </a:extLst>
                </a:gridCol>
              </a:tblGrid>
              <a:tr h="0">
                <a:tc>
                  <a:txBody>
                    <a:bodyPr/>
                    <a:lstStyle/>
                    <a:p>
                      <a:pPr algn="ctr" latinLnBrk="1"/>
                      <a:r>
                        <a:rPr lang="ja-JP" altLang="en-US" sz="1400" dirty="0" smtClean="0"/>
                        <a:t>項目</a:t>
                      </a:r>
                      <a:endParaRPr lang="ko-KR" altLang="en-US" sz="1400" dirty="0"/>
                    </a:p>
                  </a:txBody>
                  <a:tcPr marL="109093" marR="109093" marT="51848" marB="51848" anchor="ctr"/>
                </a:tc>
                <a:tc>
                  <a:txBody>
                    <a:bodyPr/>
                    <a:lstStyle/>
                    <a:p>
                      <a:pPr algn="ctr" latinLnBrk="1"/>
                      <a:r>
                        <a:rPr lang="ja-JP" altLang="en-US" sz="1400" dirty="0" smtClean="0"/>
                        <a:t>内容</a:t>
                      </a:r>
                      <a:endParaRPr lang="ko-KR" altLang="en-US" sz="1400" dirty="0"/>
                    </a:p>
                  </a:txBody>
                  <a:tcPr marL="109093" marR="109093" marT="51848" marB="51848" anchor="ctr">
                    <a:lnB w="12700" cap="flat" cmpd="sng" algn="ctr">
                      <a:solidFill>
                        <a:srgbClr val="4BACC6"/>
                      </a:solidFill>
                      <a:prstDash val="solid"/>
                      <a:round/>
                      <a:headEnd type="none" w="med" len="med"/>
                      <a:tailEnd type="none" w="med" len="med"/>
                    </a:lnB>
                    <a:solidFill>
                      <a:srgbClr val="4BACC6"/>
                    </a:solidFill>
                  </a:tcPr>
                </a:tc>
                <a:tc>
                  <a:txBody>
                    <a:bodyPr/>
                    <a:lstStyle/>
                    <a:p>
                      <a:pPr algn="ctr" latinLnBrk="1"/>
                      <a:r>
                        <a:rPr lang="ja-JP" altLang="en-US" sz="1400" dirty="0" smtClean="0"/>
                        <a:t>金額</a:t>
                      </a:r>
                      <a:r>
                        <a:rPr lang="ko-KR" altLang="en-US" sz="1400" dirty="0" smtClean="0"/>
                        <a:t> </a:t>
                      </a:r>
                      <a:r>
                        <a:rPr lang="en-US" altLang="ko-KR" sz="1400" dirty="0" smtClean="0"/>
                        <a:t>(</a:t>
                      </a:r>
                      <a:r>
                        <a:rPr lang="ja-JP" altLang="en-US" sz="1400" dirty="0" smtClean="0"/>
                        <a:t>税別</a:t>
                      </a:r>
                      <a:r>
                        <a:rPr lang="en-US" altLang="ko-KR" sz="1400" dirty="0" smtClean="0"/>
                        <a:t>)</a:t>
                      </a:r>
                      <a:endParaRPr lang="ko-KR" altLang="en-US" sz="1400" dirty="0"/>
                    </a:p>
                  </a:txBody>
                  <a:tcPr marL="109093" marR="109093" marT="51848" marB="51848" anchor="ctr">
                    <a:lnB w="12700"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latinLnBrk="1"/>
                      <a:r>
                        <a:rPr lang="ja-JP" altLang="en-US" sz="1400" dirty="0" smtClean="0"/>
                        <a:t>会計</a:t>
                      </a:r>
                      <a:r>
                        <a:rPr lang="en-US" altLang="ja-JP" sz="1400" dirty="0" smtClean="0"/>
                        <a:t>/</a:t>
                      </a:r>
                      <a:r>
                        <a:rPr lang="ja-JP" altLang="en-US" sz="1400" dirty="0" smtClean="0"/>
                        <a:t>資金</a:t>
                      </a:r>
                      <a:endParaRPr lang="ko-KR" altLang="en-US" sz="1400" dirty="0"/>
                    </a:p>
                  </a:txBody>
                  <a:tcPr marL="109093" marR="109093" marT="51848" marB="51848" anchor="ctr">
                    <a:lnR w="12700" cap="flat" cmpd="sng" algn="ctr">
                      <a:solidFill>
                        <a:srgbClr val="4BACC6"/>
                      </a:solidFill>
                      <a:prstDash val="solid"/>
                      <a:round/>
                      <a:headEnd type="none" w="med" len="med"/>
                      <a:tailEnd type="none" w="med" len="med"/>
                    </a:lnR>
                  </a:tcPr>
                </a:tc>
                <a:tc rowSpan="5">
                  <a:txBody>
                    <a:bodyPr/>
                    <a:lstStyle/>
                    <a:p>
                      <a:pPr lvl="1" algn="l" latinLnBrk="1">
                        <a:lnSpc>
                          <a:spcPct val="150000"/>
                        </a:lnSpc>
                      </a:pPr>
                      <a:r>
                        <a:rPr lang="ja-JP" altLang="en-US" sz="1400" dirty="0" smtClean="0"/>
                        <a:t>▷　全機能</a:t>
                      </a:r>
                      <a:r>
                        <a:rPr lang="en-US" altLang="ja-JP" sz="1400" baseline="0" dirty="0" smtClean="0"/>
                        <a:t> &gt; </a:t>
                      </a:r>
                      <a:r>
                        <a:rPr lang="ja-JP" altLang="en-US" sz="1400" b="1" baseline="0" dirty="0" smtClean="0"/>
                        <a:t>無制限</a:t>
                      </a:r>
                      <a:endParaRPr lang="en-US" altLang="ja-JP" sz="1400" b="1" dirty="0" smtClean="0"/>
                    </a:p>
                    <a:p>
                      <a:pPr marL="509595" marR="0" lvl="1" indent="0" algn="l" defTabSz="1019190" rtl="0" eaLnBrk="1" fontAlgn="auto" latinLnBrk="1" hangingPunct="1">
                        <a:lnSpc>
                          <a:spcPct val="150000"/>
                        </a:lnSpc>
                        <a:spcBef>
                          <a:spcPts val="0"/>
                        </a:spcBef>
                        <a:spcAft>
                          <a:spcPts val="0"/>
                        </a:spcAft>
                        <a:buClrTx/>
                        <a:buSzTx/>
                        <a:buFontTx/>
                        <a:buNone/>
                        <a:tabLst/>
                        <a:defRPr/>
                      </a:pPr>
                      <a:r>
                        <a:rPr lang="ja-JP" altLang="en-US" sz="1400" dirty="0" smtClean="0"/>
                        <a:t>▷　ユーザー数</a:t>
                      </a:r>
                      <a:r>
                        <a:rPr lang="en-US" altLang="ja-JP" sz="1400" dirty="0" smtClean="0"/>
                        <a:t>(ID)</a:t>
                      </a:r>
                      <a:r>
                        <a:rPr lang="ko-KR" altLang="en-US" sz="1400" dirty="0" smtClean="0"/>
                        <a:t> </a:t>
                      </a:r>
                      <a:r>
                        <a:rPr lang="en-US" altLang="ko-KR" sz="1400" dirty="0" smtClean="0"/>
                        <a:t>&gt;</a:t>
                      </a:r>
                      <a:r>
                        <a:rPr lang="ja-JP" altLang="en-US" sz="1400" b="1" dirty="0" smtClean="0"/>
                        <a:t>無制限</a:t>
                      </a:r>
                      <a:endParaRPr lang="en-US" altLang="ja-JP" sz="1400" b="1" dirty="0" smtClean="0"/>
                    </a:p>
                    <a:p>
                      <a:pPr marL="509595" marR="0" lvl="1" indent="0" algn="l" defTabSz="1019190" rtl="0" eaLnBrk="1" fontAlgn="auto" latinLnBrk="1" hangingPunct="1">
                        <a:lnSpc>
                          <a:spcPct val="150000"/>
                        </a:lnSpc>
                        <a:spcBef>
                          <a:spcPts val="0"/>
                        </a:spcBef>
                        <a:spcAft>
                          <a:spcPts val="0"/>
                        </a:spcAft>
                        <a:buClrTx/>
                        <a:buSzTx/>
                        <a:buFontTx/>
                        <a:buNone/>
                        <a:tabLst/>
                        <a:defRPr/>
                      </a:pPr>
                      <a:r>
                        <a:rPr lang="ja-JP" altLang="en-US" sz="1400" dirty="0" smtClean="0"/>
                        <a:t>▷　部署</a:t>
                      </a:r>
                      <a:r>
                        <a:rPr lang="en-US" altLang="ja-JP" sz="1400" dirty="0" smtClean="0"/>
                        <a:t>/</a:t>
                      </a:r>
                      <a:r>
                        <a:rPr lang="ja-JP" altLang="en-US" sz="1400" dirty="0" smtClean="0"/>
                        <a:t>倉庫</a:t>
                      </a:r>
                      <a:r>
                        <a:rPr lang="en-US" altLang="ja-JP" sz="1400" dirty="0" smtClean="0"/>
                        <a:t>/</a:t>
                      </a:r>
                      <a:r>
                        <a:rPr lang="ja-JP" altLang="en-US" sz="1400" dirty="0" smtClean="0"/>
                        <a:t>店舗登録</a:t>
                      </a:r>
                      <a:r>
                        <a:rPr lang="ko-KR" altLang="en-US" sz="1400" dirty="0" smtClean="0"/>
                        <a:t> </a:t>
                      </a:r>
                      <a:r>
                        <a:rPr lang="en-US" altLang="ko-KR" sz="1400" dirty="0" smtClean="0"/>
                        <a:t>&gt; </a:t>
                      </a:r>
                      <a:r>
                        <a:rPr lang="ja-JP" altLang="en-US" sz="1400" b="1" dirty="0" smtClean="0"/>
                        <a:t>無制限</a:t>
                      </a:r>
                      <a:endParaRPr lang="ko-KR" altLang="en-US" sz="1400" b="1" dirty="0" smtClean="0"/>
                    </a:p>
                    <a:p>
                      <a:pPr marL="509595" marR="0" lvl="1" indent="0" algn="l" defTabSz="1019190" rtl="0" eaLnBrk="1" fontAlgn="auto" latinLnBrk="1" hangingPunct="1">
                        <a:lnSpc>
                          <a:spcPct val="150000"/>
                        </a:lnSpc>
                        <a:spcBef>
                          <a:spcPts val="0"/>
                        </a:spcBef>
                        <a:spcAft>
                          <a:spcPts val="0"/>
                        </a:spcAft>
                        <a:buClrTx/>
                        <a:buSzTx/>
                        <a:buFontTx/>
                        <a:buNone/>
                        <a:tabLst/>
                        <a:defRPr/>
                      </a:pPr>
                      <a:r>
                        <a:rPr lang="ja-JP" altLang="en-US" sz="1400" dirty="0" smtClean="0"/>
                        <a:t>▷　グループウェア</a:t>
                      </a:r>
                      <a:r>
                        <a:rPr lang="ko-KR" altLang="en-US" sz="1400" dirty="0" smtClean="0"/>
                        <a:t> </a:t>
                      </a:r>
                      <a:r>
                        <a:rPr lang="en-US" altLang="ko-KR" sz="1400" dirty="0" smtClean="0"/>
                        <a:t>&gt; </a:t>
                      </a:r>
                      <a:r>
                        <a:rPr lang="en-US" altLang="ja-JP" sz="1400" b="1" dirty="0" smtClean="0"/>
                        <a:t>10</a:t>
                      </a:r>
                      <a:r>
                        <a:rPr lang="ja-JP" altLang="en-US" sz="1400" b="1" dirty="0" smtClean="0"/>
                        <a:t>名様提供</a:t>
                      </a:r>
                      <a:endParaRPr lang="ko-KR" altLang="en-US" sz="1400" b="1" dirty="0" smtClean="0"/>
                    </a:p>
                  </a:txBody>
                  <a:tcPr marL="109093" marR="109093" marT="51848" marB="51848"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rowSpan="5">
                  <a:txBody>
                    <a:bodyPr/>
                    <a:lstStyle/>
                    <a:p>
                      <a:pPr marL="0" indent="0" algn="ctr" latinLnBrk="1">
                        <a:lnSpc>
                          <a:spcPct val="150000"/>
                        </a:lnSpc>
                        <a:buFontTx/>
                        <a:buNone/>
                      </a:pPr>
                      <a:r>
                        <a:rPr lang="ja-JP" altLang="en-US" sz="1400" b="1" dirty="0" smtClean="0"/>
                        <a:t>月間契約 </a:t>
                      </a:r>
                      <a:r>
                        <a:rPr lang="en-US" altLang="ja-JP" sz="1400" b="1" dirty="0" smtClean="0"/>
                        <a:t>: 5,000</a:t>
                      </a:r>
                      <a:r>
                        <a:rPr lang="ja-JP" altLang="en-US" sz="1400" b="1" dirty="0" smtClean="0"/>
                        <a:t>円</a:t>
                      </a:r>
                      <a:r>
                        <a:rPr lang="en-US" altLang="ja-JP" sz="1400" b="1" dirty="0" smtClean="0"/>
                        <a:t>/</a:t>
                      </a:r>
                      <a:r>
                        <a:rPr lang="ja-JP" altLang="en-US" sz="1400" b="1" dirty="0" smtClean="0"/>
                        <a:t>月</a:t>
                      </a:r>
                      <a:r>
                        <a:rPr lang="en-US" altLang="ja-JP" sz="1400" b="1" dirty="0" smtClean="0"/>
                        <a:t>(</a:t>
                      </a:r>
                      <a:r>
                        <a:rPr lang="ja-JP" altLang="en-US" sz="1400" b="1" dirty="0" smtClean="0"/>
                        <a:t>税別</a:t>
                      </a:r>
                      <a:r>
                        <a:rPr lang="en-US" altLang="ja-JP" sz="1400" b="1" dirty="0" smtClean="0"/>
                        <a:t>)</a:t>
                      </a:r>
                    </a:p>
                    <a:p>
                      <a:pPr marL="0" indent="0" algn="ctr" latinLnBrk="1">
                        <a:lnSpc>
                          <a:spcPct val="150000"/>
                        </a:lnSpc>
                        <a:buFontTx/>
                        <a:buNone/>
                      </a:pPr>
                      <a:r>
                        <a:rPr lang="ja-JP" altLang="en-US" sz="1400" b="1" dirty="0" smtClean="0"/>
                        <a:t>年間契約 </a:t>
                      </a:r>
                      <a:r>
                        <a:rPr lang="en-US" altLang="ja-JP" sz="1400" b="1" dirty="0" smtClean="0"/>
                        <a:t>: 55,000</a:t>
                      </a:r>
                      <a:r>
                        <a:rPr lang="ja-JP" altLang="en-US" sz="1400" b="1" dirty="0" smtClean="0"/>
                        <a:t>円</a:t>
                      </a:r>
                      <a:r>
                        <a:rPr lang="en-US" altLang="ja-JP" sz="1400" b="1" dirty="0" smtClean="0"/>
                        <a:t>/</a:t>
                      </a:r>
                      <a:r>
                        <a:rPr lang="ja-JP" altLang="en-US" sz="1400" b="1" dirty="0" smtClean="0"/>
                        <a:t>年</a:t>
                      </a:r>
                      <a:r>
                        <a:rPr lang="en-US" altLang="ja-JP" sz="1400" b="1" dirty="0" smtClean="0"/>
                        <a:t>(</a:t>
                      </a:r>
                      <a:r>
                        <a:rPr lang="ja-JP" altLang="en-US" sz="1400" b="1" dirty="0" smtClean="0"/>
                        <a:t>税別</a:t>
                      </a:r>
                      <a:r>
                        <a:rPr lang="en-US" altLang="ja-JP" sz="1400" b="1" dirty="0" smtClean="0"/>
                        <a:t>)</a:t>
                      </a:r>
                    </a:p>
                    <a:p>
                      <a:pPr marL="0" indent="0" algn="ctr" latinLnBrk="1">
                        <a:lnSpc>
                          <a:spcPct val="150000"/>
                        </a:lnSpc>
                        <a:buFontTx/>
                        <a:buNone/>
                      </a:pPr>
                      <a:r>
                        <a:rPr lang="en-US" altLang="ja-JP" sz="1400" b="1" dirty="0" smtClean="0"/>
                        <a:t>* </a:t>
                      </a:r>
                      <a:r>
                        <a:rPr lang="ja-JP" altLang="en-US" sz="1400" b="1" dirty="0" smtClean="0"/>
                        <a:t>無料トライアル版体験</a:t>
                      </a:r>
                      <a:r>
                        <a:rPr lang="en-US" altLang="ja-JP" sz="1400" b="1" dirty="0" smtClean="0"/>
                        <a:t>(7</a:t>
                      </a:r>
                      <a:r>
                        <a:rPr lang="ja-JP" altLang="en-US" sz="1400" b="1" dirty="0" smtClean="0"/>
                        <a:t>日間</a:t>
                      </a:r>
                      <a:r>
                        <a:rPr lang="en-US" altLang="ja-JP" sz="1400" b="1" dirty="0" smtClean="0"/>
                        <a:t>)</a:t>
                      </a:r>
                      <a:endParaRPr lang="ko-KR" altLang="en-US" sz="1400" b="1" dirty="0"/>
                    </a:p>
                  </a:txBody>
                  <a:tcPr marL="109093" marR="109093" marT="51848" marB="51848"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latinLnBrk="1"/>
                      <a:r>
                        <a:rPr lang="ja-JP" altLang="en-US" sz="1400" dirty="0" smtClean="0"/>
                        <a:t>営業</a:t>
                      </a:r>
                      <a:endParaRPr lang="ko-KR" altLang="en-US" sz="1400" dirty="0"/>
                    </a:p>
                  </a:txBody>
                  <a:tcPr marL="109093" marR="109093" marT="51848" marB="51848" anchor="ctr">
                    <a:lnR w="12700" cap="flat" cmpd="sng" algn="ctr">
                      <a:solidFill>
                        <a:srgbClr val="4BACC6"/>
                      </a:solidFill>
                      <a:prstDash val="solid"/>
                      <a:round/>
                      <a:headEnd type="none" w="med" len="med"/>
                      <a:tailEnd type="none" w="med" len="med"/>
                    </a:lnR>
                  </a:tcPr>
                </a:tc>
                <a:tc vMerge="1">
                  <a:txBody>
                    <a:bodyPr/>
                    <a:lstStyle/>
                    <a:p>
                      <a:pPr algn="ctr" latinLnBrk="1"/>
                      <a:endParaRPr lang="ko-KR" altLang="en-US" sz="1400" dirty="0"/>
                    </a:p>
                  </a:txBody>
                  <a:tcPr marL="109093" marR="109093" marT="51848" marB="51848" anchor="ctr"/>
                </a:tc>
                <a:tc vMerge="1">
                  <a:txBody>
                    <a:bodyPr/>
                    <a:lstStyle/>
                    <a:p>
                      <a:pPr marL="171450" indent="-171450" algn="l" latinLnBrk="1">
                        <a:buFontTx/>
                        <a:buChar char="-"/>
                      </a:pPr>
                      <a:endParaRPr lang="ko-KR" altLang="en-US" sz="1400" dirty="0"/>
                    </a:p>
                  </a:txBody>
                  <a:tcPr marL="109093" marR="109093" marT="51848" marB="51848" anchor="ctr"/>
                </a:tc>
                <a:extLst>
                  <a:ext uri="{0D108BD9-81ED-4DB2-BD59-A6C34878D82A}">
                    <a16:rowId xmlns:a16="http://schemas.microsoft.com/office/drawing/2014/main" val="2654864639"/>
                  </a:ext>
                </a:extLst>
              </a:tr>
              <a:tr h="0">
                <a:tc>
                  <a:txBody>
                    <a:bodyPr/>
                    <a:lstStyle/>
                    <a:p>
                      <a:pPr algn="ctr" latinLnBrk="1"/>
                      <a:r>
                        <a:rPr lang="ja-JP" altLang="en-US" sz="1400" dirty="0" smtClean="0"/>
                        <a:t>購買</a:t>
                      </a:r>
                      <a:r>
                        <a:rPr lang="en-US" altLang="ja-JP" sz="1400" dirty="0" smtClean="0"/>
                        <a:t>/</a:t>
                      </a:r>
                      <a:r>
                        <a:rPr lang="ja-JP" altLang="en-US" sz="1400" dirty="0" smtClean="0"/>
                        <a:t>在庫</a:t>
                      </a:r>
                      <a:r>
                        <a:rPr lang="en-US" altLang="ja-JP" sz="1400" dirty="0" smtClean="0"/>
                        <a:t>/</a:t>
                      </a:r>
                      <a:r>
                        <a:rPr lang="ja-JP" altLang="en-US" sz="1400" dirty="0" smtClean="0"/>
                        <a:t>物流</a:t>
                      </a:r>
                      <a:endParaRPr lang="ko-KR" altLang="en-US" sz="1400" dirty="0"/>
                    </a:p>
                  </a:txBody>
                  <a:tcPr marL="109093" marR="109093" marT="51848" marB="51848" anchor="ctr">
                    <a:lnR w="12700" cap="flat" cmpd="sng" algn="ctr">
                      <a:solidFill>
                        <a:srgbClr val="4BACC6"/>
                      </a:solidFill>
                      <a:prstDash val="solid"/>
                      <a:round/>
                      <a:headEnd type="none" w="med" len="med"/>
                      <a:tailEnd type="none" w="med" len="med"/>
                    </a:lnR>
                  </a:tcPr>
                </a:tc>
                <a:tc vMerge="1">
                  <a:txBody>
                    <a:bodyPr/>
                    <a:lstStyle/>
                    <a:p>
                      <a:pPr algn="ctr" latinLnBrk="1"/>
                      <a:endParaRPr lang="ko-KR" altLang="en-US" sz="1400" dirty="0"/>
                    </a:p>
                  </a:txBody>
                  <a:tcPr marL="109093" marR="109093" marT="51848" marB="51848" anchor="ctr"/>
                </a:tc>
                <a:tc vMerge="1">
                  <a:txBody>
                    <a:bodyPr/>
                    <a:lstStyle/>
                    <a:p>
                      <a:pPr marL="171450" indent="-171450" algn="l" latinLnBrk="1">
                        <a:buFontTx/>
                        <a:buChar char="-"/>
                      </a:pPr>
                      <a:endParaRPr lang="ko-KR" altLang="en-US" sz="1400" dirty="0"/>
                    </a:p>
                  </a:txBody>
                  <a:tcPr marL="109093" marR="109093" marT="51848" marB="51848" anchor="ctr"/>
                </a:tc>
                <a:extLst>
                  <a:ext uri="{0D108BD9-81ED-4DB2-BD59-A6C34878D82A}">
                    <a16:rowId xmlns:a16="http://schemas.microsoft.com/office/drawing/2014/main" val="4160284731"/>
                  </a:ext>
                </a:extLst>
              </a:tr>
              <a:tr h="0">
                <a:tc>
                  <a:txBody>
                    <a:bodyPr/>
                    <a:lstStyle/>
                    <a:p>
                      <a:pPr algn="ctr" latinLnBrk="1"/>
                      <a:r>
                        <a:rPr lang="ja-JP" altLang="en-US" sz="1400" dirty="0" smtClean="0"/>
                        <a:t>生産</a:t>
                      </a:r>
                      <a:r>
                        <a:rPr lang="en-US" altLang="ja-JP" sz="1400" dirty="0" smtClean="0"/>
                        <a:t>/</a:t>
                      </a:r>
                      <a:r>
                        <a:rPr lang="ja-JP" altLang="en-US" sz="1400" dirty="0" smtClean="0"/>
                        <a:t>原価</a:t>
                      </a:r>
                      <a:endParaRPr lang="ko-KR" altLang="en-US" sz="1400" dirty="0"/>
                    </a:p>
                  </a:txBody>
                  <a:tcPr marL="109093" marR="109093" marT="51848" marB="51848" anchor="ctr">
                    <a:lnR w="12700" cap="flat" cmpd="sng" algn="ctr">
                      <a:solidFill>
                        <a:srgbClr val="4BACC6"/>
                      </a:solidFill>
                      <a:prstDash val="solid"/>
                      <a:round/>
                      <a:headEnd type="none" w="med" len="med"/>
                      <a:tailEnd type="none" w="med" len="med"/>
                    </a:lnR>
                  </a:tcPr>
                </a:tc>
                <a:tc vMerge="1">
                  <a:txBody>
                    <a:bodyPr/>
                    <a:lstStyle/>
                    <a:p>
                      <a:pPr algn="ctr" latinLnBrk="1"/>
                      <a:endParaRPr lang="ko-KR" altLang="en-US" sz="1400" dirty="0"/>
                    </a:p>
                  </a:txBody>
                  <a:tcPr marL="109093" marR="109093" marT="51848" marB="51848" anchor="ctr"/>
                </a:tc>
                <a:tc vMerge="1">
                  <a:txBody>
                    <a:bodyPr/>
                    <a:lstStyle/>
                    <a:p>
                      <a:pPr marL="171450" indent="-171450" algn="l" latinLnBrk="1">
                        <a:buFontTx/>
                        <a:buChar char="-"/>
                      </a:pPr>
                      <a:endParaRPr lang="ko-KR" altLang="en-US" sz="1400" dirty="0"/>
                    </a:p>
                  </a:txBody>
                  <a:tcPr marL="109093" marR="109093" marT="51848" marB="51848" anchor="ctr"/>
                </a:tc>
                <a:extLst>
                  <a:ext uri="{0D108BD9-81ED-4DB2-BD59-A6C34878D82A}">
                    <a16:rowId xmlns:a16="http://schemas.microsoft.com/office/drawing/2014/main" val="10761422"/>
                  </a:ext>
                </a:extLst>
              </a:tr>
              <a:tr h="0">
                <a:tc>
                  <a:txBody>
                    <a:bodyPr/>
                    <a:lstStyle/>
                    <a:p>
                      <a:pPr algn="ctr" latinLnBrk="1"/>
                      <a:r>
                        <a:rPr lang="ja-JP" altLang="en-US" sz="1400" dirty="0" smtClean="0"/>
                        <a:t>グループウェア</a:t>
                      </a:r>
                      <a:endParaRPr lang="ko-KR" altLang="en-US" sz="1400" dirty="0"/>
                    </a:p>
                  </a:txBody>
                  <a:tcPr marL="109093" marR="109093" marT="51848" marB="51848" anchor="ctr">
                    <a:lnR w="12700" cap="flat" cmpd="sng" algn="ctr">
                      <a:solidFill>
                        <a:srgbClr val="4BACC6"/>
                      </a:solidFill>
                      <a:prstDash val="solid"/>
                      <a:round/>
                      <a:headEnd type="none" w="med" len="med"/>
                      <a:tailEnd type="none" w="med" len="med"/>
                    </a:lnR>
                  </a:tcPr>
                </a:tc>
                <a:tc vMerge="1">
                  <a:txBody>
                    <a:bodyPr/>
                    <a:lstStyle/>
                    <a:p>
                      <a:pPr algn="ctr" latinLnBrk="1"/>
                      <a:endParaRPr lang="ko-KR" altLang="en-US" sz="1400" dirty="0"/>
                    </a:p>
                  </a:txBody>
                  <a:tcPr marL="109093" marR="109093" marT="51848" marB="51848" anchor="ctr"/>
                </a:tc>
                <a:tc vMerge="1">
                  <a:txBody>
                    <a:bodyPr/>
                    <a:lstStyle/>
                    <a:p>
                      <a:pPr marL="171450" indent="-171450" algn="l" latinLnBrk="1">
                        <a:buFontTx/>
                        <a:buChar char="-"/>
                      </a:pPr>
                      <a:endParaRPr lang="ko-KR" altLang="en-US" sz="1400" dirty="0"/>
                    </a:p>
                  </a:txBody>
                  <a:tcPr marL="109093" marR="109093" marT="51848" marB="51848" anchor="ctr"/>
                </a:tc>
                <a:extLst>
                  <a:ext uri="{0D108BD9-81ED-4DB2-BD59-A6C34878D82A}">
                    <a16:rowId xmlns:a16="http://schemas.microsoft.com/office/drawing/2014/main" val="2629363261"/>
                  </a:ext>
                </a:extLst>
              </a:tr>
            </a:tbl>
          </a:graphicData>
        </a:graphic>
      </p:graphicFrame>
      <p:sp>
        <p:nvSpPr>
          <p:cNvPr id="17" name="TextBox 16"/>
          <p:cNvSpPr txBox="1"/>
          <p:nvPr/>
        </p:nvSpPr>
        <p:spPr>
          <a:xfrm>
            <a:off x="318900" y="3270114"/>
            <a:ext cx="4861494" cy="334810"/>
          </a:xfrm>
          <a:prstGeom prst="rect">
            <a:avLst/>
          </a:prstGeom>
          <a:noFill/>
        </p:spPr>
        <p:txBody>
          <a:bodyPr wrap="square" lIns="87732" tIns="43866" rIns="87732" bIns="43866" rtlCol="0">
            <a:spAutoFit/>
          </a:bodyPr>
          <a:lstStyle>
            <a:defPPr>
              <a:defRPr lang="ko-KR"/>
            </a:defPPr>
            <a:lvl1pPr>
              <a:defRPr sz="1400" b="1" i="0" spc="100">
                <a:solidFill>
                  <a:srgbClr val="C00000"/>
                </a:solidFill>
              </a:defRPr>
            </a:lvl1pPr>
          </a:lstStyle>
          <a:p>
            <a:r>
              <a:rPr lang="ja-JP" altLang="en-US" sz="1600" i="1" dirty="0"/>
              <a:t>追</a:t>
            </a:r>
            <a:r>
              <a:rPr lang="ja-JP" altLang="en-US" sz="1600" i="1" dirty="0" smtClean="0"/>
              <a:t>加サービス</a:t>
            </a:r>
            <a:endParaRPr lang="ko-KR" altLang="en-US" sz="1600" i="1" dirty="0"/>
          </a:p>
        </p:txBody>
      </p:sp>
      <p:graphicFrame>
        <p:nvGraphicFramePr>
          <p:cNvPr id="18" name="표 17"/>
          <p:cNvGraphicFramePr>
            <a:graphicFrameLocks noGrp="1"/>
          </p:cNvGraphicFramePr>
          <p:nvPr>
            <p:extLst>
              <p:ext uri="{D42A27DB-BD31-4B8C-83A1-F6EECF244321}">
                <p14:modId xmlns:p14="http://schemas.microsoft.com/office/powerpoint/2010/main" val="679808372"/>
              </p:ext>
            </p:extLst>
          </p:nvPr>
        </p:nvGraphicFramePr>
        <p:xfrm>
          <a:off x="443793" y="3636383"/>
          <a:ext cx="10051417" cy="2102715"/>
        </p:xfrm>
        <a:graphic>
          <a:graphicData uri="http://schemas.openxmlformats.org/drawingml/2006/table">
            <a:tbl>
              <a:tblPr firstRow="1" bandRow="1">
                <a:tableStyleId>{69012ECD-51FC-41F1-AA8D-1B2483CD663E}</a:tableStyleId>
              </a:tblPr>
              <a:tblGrid>
                <a:gridCol w="2706601">
                  <a:extLst>
                    <a:ext uri="{9D8B030D-6E8A-4147-A177-3AD203B41FA5}">
                      <a16:colId xmlns:a16="http://schemas.microsoft.com/office/drawing/2014/main" val="20000"/>
                    </a:ext>
                  </a:extLst>
                </a:gridCol>
                <a:gridCol w="4752528">
                  <a:extLst>
                    <a:ext uri="{9D8B030D-6E8A-4147-A177-3AD203B41FA5}">
                      <a16:colId xmlns:a16="http://schemas.microsoft.com/office/drawing/2014/main" val="20001"/>
                    </a:ext>
                  </a:extLst>
                </a:gridCol>
                <a:gridCol w="2592288">
                  <a:extLst>
                    <a:ext uri="{9D8B030D-6E8A-4147-A177-3AD203B41FA5}">
                      <a16:colId xmlns:a16="http://schemas.microsoft.com/office/drawing/2014/main" val="20002"/>
                    </a:ext>
                  </a:extLst>
                </a:gridCol>
              </a:tblGrid>
              <a:tr h="420543">
                <a:tc>
                  <a:txBody>
                    <a:bodyPr/>
                    <a:lstStyle/>
                    <a:p>
                      <a:pPr algn="ctr" latinLnBrk="1"/>
                      <a:r>
                        <a:rPr lang="ja-JP" altLang="en-US" sz="1400" dirty="0" smtClean="0"/>
                        <a:t>項目</a:t>
                      </a:r>
                      <a:endParaRPr lang="ko-KR" altLang="en-US" sz="1400" dirty="0"/>
                    </a:p>
                  </a:txBody>
                  <a:tcPr marL="109093" marR="109093" marT="51848" marB="51848"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latinLnBrk="1"/>
                      <a:r>
                        <a:rPr lang="ja-JP" altLang="en-US" sz="1400" dirty="0" smtClean="0"/>
                        <a:t>内容</a:t>
                      </a:r>
                      <a:endParaRPr lang="ko-KR" altLang="en-US" sz="1400" dirty="0"/>
                    </a:p>
                  </a:txBody>
                  <a:tcPr marL="109093" marR="109093" marT="51848" marB="51848"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latinLnBrk="1"/>
                      <a:r>
                        <a:rPr lang="ja-JP" altLang="en-US" sz="1400" dirty="0" smtClean="0"/>
                        <a:t>金額</a:t>
                      </a:r>
                      <a:r>
                        <a:rPr lang="ko-KR" altLang="en-US" sz="1400" dirty="0" smtClean="0"/>
                        <a:t> </a:t>
                      </a:r>
                      <a:r>
                        <a:rPr lang="en-US" altLang="ko-KR" sz="1400" dirty="0" smtClean="0"/>
                        <a:t>(</a:t>
                      </a:r>
                      <a:r>
                        <a:rPr lang="ja-JP" altLang="en-US" sz="1400" dirty="0" smtClean="0"/>
                        <a:t>税別</a:t>
                      </a:r>
                      <a:r>
                        <a:rPr lang="en-US" altLang="ko-KR" sz="1400" dirty="0" smtClean="0"/>
                        <a:t>)</a:t>
                      </a:r>
                      <a:endParaRPr lang="ko-KR" altLang="en-US" sz="1400" dirty="0"/>
                    </a:p>
                  </a:txBody>
                  <a:tcPr marL="109093" marR="109093" marT="51848" marB="51848"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420543">
                <a:tc>
                  <a:txBody>
                    <a:bodyPr/>
                    <a:lstStyle/>
                    <a:p>
                      <a:pPr algn="ctr" latinLnBrk="1"/>
                      <a:r>
                        <a:rPr lang="ja-JP" altLang="en-US" sz="1400" dirty="0" smtClean="0"/>
                        <a:t>モバイル</a:t>
                      </a:r>
                      <a:r>
                        <a:rPr lang="en-US" altLang="ja-JP" sz="1400" dirty="0" smtClean="0"/>
                        <a:t>ERP (iPhone</a:t>
                      </a:r>
                      <a:r>
                        <a:rPr lang="ja-JP" altLang="en-US" sz="1400" dirty="0" smtClean="0"/>
                        <a:t>等</a:t>
                      </a:r>
                      <a:r>
                        <a:rPr lang="en-US" altLang="ja-JP" sz="1400" dirty="0" smtClean="0"/>
                        <a:t>)</a:t>
                      </a:r>
                      <a:endParaRPr lang="ko-KR" altLang="en-US" sz="1400" dirty="0"/>
                    </a:p>
                  </a:txBody>
                  <a:tcPr marL="109093" marR="109093" marT="51848" marB="51848"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latinLnBrk="1"/>
                      <a:r>
                        <a:rPr lang="en-US" altLang="ko-KR" sz="1400" dirty="0" smtClean="0"/>
                        <a:t>iOS</a:t>
                      </a:r>
                      <a:r>
                        <a:rPr lang="ja-JP" altLang="en-US" sz="1400" dirty="0" smtClean="0"/>
                        <a:t>、</a:t>
                      </a:r>
                      <a:r>
                        <a:rPr lang="en-US" altLang="ko-KR" sz="1400" dirty="0" smtClean="0"/>
                        <a:t>Android OS</a:t>
                      </a:r>
                      <a:r>
                        <a:rPr lang="ja-JP" altLang="en-US" sz="1400" dirty="0" smtClean="0"/>
                        <a:t>等</a:t>
                      </a:r>
                      <a:endParaRPr lang="ko-KR" altLang="en-US" sz="1400" dirty="0"/>
                    </a:p>
                  </a:txBody>
                  <a:tcPr marL="109093" marR="109093" marT="51848" marB="51848"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rowSpan="4">
                  <a:txBody>
                    <a:bodyPr/>
                    <a:lstStyle/>
                    <a:p>
                      <a:pPr marL="0" indent="0" algn="ctr" latinLnBrk="1">
                        <a:buFontTx/>
                        <a:buNone/>
                      </a:pPr>
                      <a:r>
                        <a:rPr lang="ja-JP" altLang="en-US" sz="1400" b="1" dirty="0" smtClean="0"/>
                        <a:t>無料</a:t>
                      </a:r>
                      <a:endParaRPr lang="ko-KR" altLang="en-US" sz="1400" b="1" dirty="0"/>
                    </a:p>
                  </a:txBody>
                  <a:tcPr marL="109093" marR="109093" marT="51848" marB="51848"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r h="420543">
                <a:tc>
                  <a:txBody>
                    <a:bodyPr/>
                    <a:lstStyle/>
                    <a:p>
                      <a:pPr algn="ctr" latinLnBrk="1"/>
                      <a:r>
                        <a:rPr lang="ja-JP" altLang="en-US" sz="1400" dirty="0" smtClean="0"/>
                        <a:t>バーコードアプリ </a:t>
                      </a:r>
                      <a:r>
                        <a:rPr lang="en-US" altLang="ja-JP" sz="1400" dirty="0" smtClean="0"/>
                        <a:t>(App)</a:t>
                      </a:r>
                      <a:endParaRPr lang="ko-KR" altLang="en-US" sz="1400" dirty="0"/>
                    </a:p>
                  </a:txBody>
                  <a:tcPr marL="109093" marR="109093" marT="51848" marB="51848"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latinLnBrk="1"/>
                      <a:r>
                        <a:rPr lang="en-US" altLang="ko-KR" sz="1400" dirty="0" smtClean="0"/>
                        <a:t>Android</a:t>
                      </a:r>
                      <a:r>
                        <a:rPr lang="ja-JP" altLang="en-US" sz="1400" dirty="0" smtClean="0"/>
                        <a:t>基盤のモバイル用バーコードアプリを提供</a:t>
                      </a:r>
                      <a:endParaRPr lang="ko-KR" altLang="en-US" sz="1400" dirty="0"/>
                    </a:p>
                  </a:txBody>
                  <a:tcPr marL="109093" marR="109093" marT="51848" marB="51848"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vMerge="1">
                  <a:txBody>
                    <a:bodyPr/>
                    <a:lstStyle/>
                    <a:p>
                      <a:pPr marL="171450" indent="-171450" algn="l" latinLnBrk="1">
                        <a:buFontTx/>
                        <a:buChar char="-"/>
                      </a:pPr>
                      <a:endParaRPr lang="en-US" altLang="ko-KR" sz="1400" baseline="0" dirty="0" smtClean="0"/>
                    </a:p>
                  </a:txBody>
                  <a:tcPr marL="109093" marR="109093" marT="51848" marB="51848" anchor="ctr"/>
                </a:tc>
                <a:extLst>
                  <a:ext uri="{0D108BD9-81ED-4DB2-BD59-A6C34878D82A}">
                    <a16:rowId xmlns:a16="http://schemas.microsoft.com/office/drawing/2014/main" val="10002"/>
                  </a:ext>
                </a:extLst>
              </a:tr>
              <a:tr h="420543">
                <a:tc>
                  <a:txBody>
                    <a:bodyPr/>
                    <a:lstStyle/>
                    <a:p>
                      <a:pPr algn="ctr" latinLnBrk="1"/>
                      <a:r>
                        <a:rPr lang="ja-JP" altLang="en-US" sz="1400" dirty="0" smtClean="0"/>
                        <a:t>多国語サポート</a:t>
                      </a:r>
                      <a:endParaRPr lang="ko-KR" altLang="en-US" sz="1400" dirty="0"/>
                    </a:p>
                  </a:txBody>
                  <a:tcPr marL="109093" marR="109093" marT="51848" marB="51848"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latinLnBrk="1"/>
                      <a:r>
                        <a:rPr lang="ja-JP" altLang="en-US" sz="1400" dirty="0" smtClean="0"/>
                        <a:t>英語</a:t>
                      </a:r>
                      <a:r>
                        <a:rPr lang="en-US" altLang="ja-JP" sz="1400" dirty="0" smtClean="0"/>
                        <a:t>/</a:t>
                      </a:r>
                      <a:r>
                        <a:rPr lang="ja-JP" altLang="en-US" sz="1400" dirty="0" smtClean="0"/>
                        <a:t>韓国語</a:t>
                      </a:r>
                      <a:r>
                        <a:rPr lang="en-US" altLang="ja-JP" sz="1400" dirty="0" smtClean="0"/>
                        <a:t>/</a:t>
                      </a:r>
                      <a:r>
                        <a:rPr lang="ja-JP" altLang="en-US" sz="1400" dirty="0" smtClean="0"/>
                        <a:t>中国語</a:t>
                      </a:r>
                      <a:r>
                        <a:rPr lang="en-US" altLang="ja-JP" sz="1400" dirty="0" smtClean="0"/>
                        <a:t>/</a:t>
                      </a:r>
                      <a:r>
                        <a:rPr lang="ja-JP" altLang="en-US" sz="1400" dirty="0" smtClean="0"/>
                        <a:t>スペイン語</a:t>
                      </a:r>
                      <a:r>
                        <a:rPr lang="en-US" altLang="ja-JP" sz="1400" dirty="0" smtClean="0"/>
                        <a:t>/</a:t>
                      </a:r>
                      <a:r>
                        <a:rPr lang="ja-JP" altLang="en-US" sz="1400" dirty="0" smtClean="0"/>
                        <a:t>ベトナム語を対応</a:t>
                      </a:r>
                      <a:endParaRPr lang="ko-KR" altLang="en-US" sz="1400" dirty="0"/>
                    </a:p>
                  </a:txBody>
                  <a:tcPr marL="109093" marR="109093" marT="51848" marB="51848"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vMerge="1">
                  <a:txBody>
                    <a:bodyPr/>
                    <a:lstStyle/>
                    <a:p>
                      <a:pPr marL="0" indent="0" algn="l" latinLnBrk="1">
                        <a:buFontTx/>
                        <a:buNone/>
                      </a:pPr>
                      <a:endParaRPr lang="ko-KR" altLang="en-US" sz="1400" dirty="0"/>
                    </a:p>
                  </a:txBody>
                  <a:tcPr marL="109093" marR="109093" marT="51848" marB="51848" anchor="ctr"/>
                </a:tc>
                <a:extLst>
                  <a:ext uri="{0D108BD9-81ED-4DB2-BD59-A6C34878D82A}">
                    <a16:rowId xmlns:a16="http://schemas.microsoft.com/office/drawing/2014/main" val="10004"/>
                  </a:ext>
                </a:extLst>
              </a:tr>
              <a:tr h="420543">
                <a:tc>
                  <a:txBody>
                    <a:bodyPr/>
                    <a:lstStyle/>
                    <a:p>
                      <a:pPr algn="ctr" latinLnBrk="1"/>
                      <a:r>
                        <a:rPr lang="ja-JP" altLang="en-US" sz="1400" dirty="0" smtClean="0"/>
                        <a:t>オンライン注文管理システム</a:t>
                      </a:r>
                      <a:endParaRPr lang="ko-KR" altLang="en-US" sz="1400" dirty="0"/>
                    </a:p>
                  </a:txBody>
                  <a:tcPr marL="109093" marR="109093" marT="51848" marB="51848"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latinLnBrk="1"/>
                      <a:r>
                        <a:rPr lang="ja-JP" altLang="en-US" sz="1400" dirty="0" smtClean="0"/>
                        <a:t>取引先の注文</a:t>
                      </a:r>
                      <a:r>
                        <a:rPr lang="en-US" altLang="ja-JP" sz="1400" dirty="0" smtClean="0"/>
                        <a:t>/</a:t>
                      </a:r>
                      <a:r>
                        <a:rPr lang="ja-JP" altLang="en-US" sz="1400" dirty="0" smtClean="0"/>
                        <a:t>発注をオンラインで受付</a:t>
                      </a:r>
                      <a:r>
                        <a:rPr lang="en-US" altLang="ja-JP" sz="1400" dirty="0" smtClean="0"/>
                        <a:t>/</a:t>
                      </a:r>
                      <a:r>
                        <a:rPr lang="ja-JP" altLang="en-US" sz="1400" dirty="0" smtClean="0"/>
                        <a:t>管理</a:t>
                      </a:r>
                      <a:endParaRPr lang="ko-KR" altLang="en-US" sz="1400" dirty="0"/>
                    </a:p>
                  </a:txBody>
                  <a:tcPr marL="109093" marR="109093" marT="51848" marB="51848"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vMerge="1">
                  <a:txBody>
                    <a:bodyPr/>
                    <a:lstStyle/>
                    <a:p>
                      <a:pPr marL="0" indent="0" algn="l" latinLnBrk="1">
                        <a:buFontTx/>
                        <a:buNone/>
                      </a:pPr>
                      <a:endParaRPr lang="ko-KR" altLang="en-US" sz="1400" dirty="0"/>
                    </a:p>
                  </a:txBody>
                  <a:tcPr marL="109093" marR="109093" marT="51848" marB="51848" anchor="ctr"/>
                </a:tc>
                <a:extLst>
                  <a:ext uri="{0D108BD9-81ED-4DB2-BD59-A6C34878D82A}">
                    <a16:rowId xmlns:a16="http://schemas.microsoft.com/office/drawing/2014/main" val="10005"/>
                  </a:ext>
                </a:extLst>
              </a:tr>
            </a:tbl>
          </a:graphicData>
        </a:graphic>
      </p:graphicFrame>
      <p:cxnSp>
        <p:nvCxnSpPr>
          <p:cNvPr id="20" name="직선 연결선 19"/>
          <p:cNvCxnSpPr/>
          <p:nvPr/>
        </p:nvCxnSpPr>
        <p:spPr>
          <a:xfrm flipV="1">
            <a:off x="1790" y="547895"/>
            <a:ext cx="10435614" cy="244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평행 사변형 20"/>
          <p:cNvSpPr/>
          <p:nvPr/>
        </p:nvSpPr>
        <p:spPr>
          <a:xfrm>
            <a:off x="9977943" y="0"/>
            <a:ext cx="601367" cy="540559"/>
          </a:xfrm>
          <a:prstGeom prst="parallelogram">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1919" tIns="50960" rIns="101919" bIns="50960" rtlCol="0" anchor="ctr"/>
          <a:lstStyle/>
          <a:p>
            <a:pPr algn="ctr"/>
            <a:endParaRPr lang="ko-KR" altLang="en-US"/>
          </a:p>
        </p:txBody>
      </p:sp>
      <p:pic>
        <p:nvPicPr>
          <p:cNvPr id="3074" name="Picture 2" descr="C:\Users\08011손동천\Desktop\제안서\아이콘\작은아이콘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325" y="6774923"/>
            <a:ext cx="1076325"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1144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7414</TotalTime>
  <Words>9363</Words>
  <Application>Microsoft Office PowerPoint</Application>
  <PresentationFormat>사용자 지정</PresentationFormat>
  <Paragraphs>512</Paragraphs>
  <Slides>30</Slides>
  <Notes>2</Notes>
  <HiddenSlides>0</HiddenSlides>
  <MMClips>0</MMClips>
  <ScaleCrop>false</ScaleCrop>
  <HeadingPairs>
    <vt:vector size="6" baseType="variant">
      <vt:variant>
        <vt:lpstr>사용한 글꼴</vt:lpstr>
      </vt:variant>
      <vt:variant>
        <vt:i4>7</vt:i4>
      </vt:variant>
      <vt:variant>
        <vt:lpstr>테마</vt:lpstr>
      </vt:variant>
      <vt:variant>
        <vt:i4>1</vt:i4>
      </vt:variant>
      <vt:variant>
        <vt:lpstr>슬라이드 제목</vt:lpstr>
      </vt:variant>
      <vt:variant>
        <vt:i4>30</vt:i4>
      </vt:variant>
    </vt:vector>
  </HeadingPairs>
  <TitlesOfParts>
    <vt:vector size="38" baseType="lpstr">
      <vt:lpstr>Microsoft YaHei</vt:lpstr>
      <vt:lpstr>ＭＳ Ｐゴシック</vt:lpstr>
      <vt:lpstr>Yu Gothic Medium</vt:lpstr>
      <vt:lpstr>굴림</vt:lpstr>
      <vt:lpstr>맑은 고딕</vt:lpstr>
      <vt:lpstr>Arial</vt:lpstr>
      <vt:lpstr>Wingdings</vt:lpstr>
      <vt:lpstr>Office 테마</vt:lpstr>
      <vt:lpstr>PowerPoint 프레젠테이션</vt:lpstr>
      <vt:lpstr>PowerPoint 프레젠테이션</vt:lpstr>
      <vt:lpstr>PowerPoint 프레젠테이션</vt:lpstr>
      <vt:lpstr> 中小企業の効率的な変化  </vt:lpstr>
      <vt:lpstr>       </vt:lpstr>
      <vt:lpstr> クラウド型ERP </vt:lpstr>
      <vt:lpstr>     </vt:lpstr>
      <vt:lpstr> データアップロード / バックアップ</vt:lpstr>
      <vt:lpstr>           価格政策</vt:lpstr>
      <vt:lpstr> 会社紹介</vt:lpstr>
      <vt:lpstr>PowerPoint 프레젠테이션</vt:lpstr>
      <vt:lpstr> システム機能の構成 - Part 1</vt:lpstr>
      <vt:lpstr>        システム機能の構成 - Part 2</vt:lpstr>
      <vt:lpstr> 在庫管理</vt:lpstr>
      <vt:lpstr>           在庫管理</vt:lpstr>
      <vt:lpstr> 生産 &amp; 外注管理</vt:lpstr>
      <vt:lpstr>            生産 &amp; 外注管理</vt:lpstr>
      <vt:lpstr> 営業 &amp; 販売管理</vt:lpstr>
      <vt:lpstr>            営業 &amp; 販売管理</vt:lpstr>
      <vt:lpstr> 購買 &amp; 発注管理</vt:lpstr>
      <vt:lpstr>             在庫のサブ機能</vt:lpstr>
      <vt:lpstr> 在庫のサブ機能</vt:lpstr>
      <vt:lpstr>            会計 &amp; 資金管理</vt:lpstr>
      <vt:lpstr> 会計 &amp; 資金管理</vt:lpstr>
      <vt:lpstr>            給与 &amp; 勤怠管理</vt:lpstr>
      <vt:lpstr> 給与 &amp; 勤怠管理</vt:lpstr>
      <vt:lpstr>            追加サービス</vt:lpstr>
      <vt:lpstr> 追加サービス</vt:lpstr>
      <vt:lpstr> カスタマーサポート</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イーカウントERP | 03-4588-2552</dc:title>
  <dc:creator>ECOUNT</dc:creator>
  <cp:lastModifiedBy>2016-058 JungDongWoo</cp:lastModifiedBy>
  <cp:revision>382</cp:revision>
  <cp:lastPrinted>2014-03-20T00:07:06Z</cp:lastPrinted>
  <dcterms:created xsi:type="dcterms:W3CDTF">2014-02-04T06:10:52Z</dcterms:created>
  <dcterms:modified xsi:type="dcterms:W3CDTF">2017-03-22T06:31:28Z</dcterms:modified>
</cp:coreProperties>
</file>